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12192000" cy="6858000"/>
  <p:notesSz cx="6858000" cy="9144000"/>
  <p:embeddedFontLst>
    <p:embeddedFont>
      <p:font typeface="D2Coding" panose="020B0609020101020101" pitchFamily="49" charset="-127"/>
      <p:regular r:id="rId30"/>
      <p:bold r:id="rId31"/>
    </p:embeddedFont>
    <p:embeddedFont>
      <p:font typeface="Inter" panose="02000503000000020004" pitchFamily="2" charset="0"/>
      <p:regular r:id="rId32"/>
      <p:bold r:id="rId33"/>
      <p:italic r:id="rId34"/>
      <p:boldItalic r:id="rId35"/>
    </p:embeddedFont>
    <p:embeddedFont>
      <p:font typeface="Inter Medium" panose="02000503000000020004"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EDA504-0B8D-40AD-8E11-24CBF1AECA1D}">
  <a:tblStyle styleId="{CEEDA504-0B8D-40AD-8E11-24CBF1AECA1D}"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5" d="100"/>
          <a:sy n="95" d="100"/>
        </p:scale>
        <p:origin x="76" y="2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0" name="Google Shape;2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ab876f9da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g3ab876f9dab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ab876f9da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3ab876f9da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ab876f9da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3ab876f9da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ab876f9da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3ab876f9da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ab876f9dab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3ab876f9dab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ab876f9dab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4" name="Google Shape;294;g3ab876f9da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ab876f9da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3ab876f9da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ab876f9da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6" name="Google Shape;316;g3ab876f9da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ab876f9da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3ab876f9da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ab876f9dab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3ab876f9dab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ab876f9da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1" name="Google Shape;351;g3ab876f9da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ab876f9da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3ab876f9da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ab876f9dab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4" name="Google Shape;374;g3ab876f9dab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ab876f9dab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g3ab876f9da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2" name="Google Shape;42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atin typeface="Inter" panose="02000503000000020004" pitchFamily="2" charset="0"/>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atin typeface="Inter" panose="02000503000000020004" pitchFamily="2" charset="0"/>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Inter Medium" panose="02000503000000020004" pitchFamily="2" charset="0"/>
                <a:cs typeface="Inter Medium"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latin typeface="Inter Medium" panose="02000503000000020004" pitchFamily="2" charset="0"/>
                <a:cs typeface="Inter Medium" panose="02000503000000020004" pitchFamily="2" charset="0"/>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Medium" panose="02000503000000020004" pitchFamily="2" charset="0"/>
                <a:cs typeface="Inter Medium"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Medium" panose="02000503000000020004" pitchFamily="2" charset="0"/>
              <a:ea typeface="Inter Medium" panose="02000503000000020004" pitchFamily="2" charset="0"/>
              <a:cs typeface="Inter Medium" panose="02000503000000020004" pitchFamily="2" charset="0"/>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Medium" panose="02000503000000020004" pitchFamily="2" charset="0"/>
                <a:cs typeface="Inter Medium"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Medium" panose="02000503000000020004" pitchFamily="2" charset="0"/>
              <a:ea typeface="Inter Medium" panose="02000503000000020004" pitchFamily="2" charset="0"/>
              <a:cs typeface="Inter Medium" panose="02000503000000020004" pitchFamily="2" charset="0"/>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Medium" panose="02000503000000020004" pitchFamily="2" charset="0"/>
                <a:cs typeface="Inter Medium"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Medium" panose="02000503000000020004" pitchFamily="2" charset="0"/>
              </a:rPr>
              <a:pPr/>
              <a:t>‹#›</a:t>
            </a:fld>
            <a:endParaRPr lang="en-US">
              <a:latin typeface="Inter Medium" panose="02000503000000020004" pitchFamily="2" charset="0"/>
              <a:ea typeface="Inter Medium" panose="02000503000000020004" pitchFamily="2" charset="0"/>
              <a:cs typeface="Inter Medium" panose="02000503000000020004" pitchFamily="2"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atin typeface="Inter" panose="02000503000000020004" pitchFamily="2" charset="0"/>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atin typeface="Inter" panose="02000503000000020004" pitchFamily="2" charset="0"/>
              </a:defRPr>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atin typeface="Inter" panose="02000503000000020004" pitchFamily="2" charset="0"/>
              </a:defRPr>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atin typeface="Inter" panose="02000503000000020004" pitchFamily="2" charset="0"/>
              </a:defRPr>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atin typeface="Inter" panose="02000503000000020004" pitchFamily="2" charset="0"/>
              </a:defRPr>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atin typeface="Inter" panose="0200050300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atin typeface="Inter" panose="02000503000000020004" pitchFamily="2" charset="0"/>
              </a:defRPr>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Inter" panose="02000503000000020004" pitchFamily="2"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ko-KR" altLang="en-US">
              <a:latin typeface="Inter" panose="02000503000000020004" pitchFamily="2" charset="0"/>
              <a:ea typeface="Inter" panose="02000503000000020004" pitchFamily="2" charset="0"/>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atin typeface="Inter" panose="02000503000000020004" pitchFamily="2" charset="0"/>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ea typeface="Inter" panose="02000503000000020004" pitchFamily="2" charset="0"/>
              </a:rPr>
              <a:pPr/>
              <a:t>‹#›</a:t>
            </a:fld>
            <a:endParaRPr lang="en-US">
              <a:latin typeface="Inter" panose="02000503000000020004" pitchFamily="2" charset="0"/>
              <a:ea typeface="Inter" panose="02000503000000020004" pitchFamily="2"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83"/>
        <p:cNvGrpSpPr/>
        <p:nvPr/>
      </p:nvGrpSpPr>
      <p:grpSpPr>
        <a:xfrm>
          <a:off x="0" y="0"/>
          <a:ext cx="0" cy="0"/>
          <a:chOff x="0" y="0"/>
          <a:chExt cx="0" cy="0"/>
        </a:xfrm>
      </p:grpSpPr>
      <p:pic>
        <p:nvPicPr>
          <p:cNvPr id="84" name="Google Shape;84;p1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5" name="Google Shape;85;p13"/>
          <p:cNvSpPr txBox="1"/>
          <p:nvPr/>
        </p:nvSpPr>
        <p:spPr>
          <a:xfrm>
            <a:off x="305276" y="2335559"/>
            <a:ext cx="11581447" cy="914096"/>
          </a:xfrm>
          <a:prstGeom prst="rect">
            <a:avLst/>
          </a:prstGeom>
          <a:noFill/>
          <a:ln>
            <a:noFill/>
          </a:ln>
        </p:spPr>
        <p:txBody>
          <a:bodyPr spcFirstLastPara="1" wrap="square" lIns="0" tIns="0" rIns="0" bIns="0" anchor="t" anchorCtr="0">
            <a:spAutoFit/>
          </a:bodyPr>
          <a:lstStyle/>
          <a:p>
            <a:pPr marL="0" marR="0" lvl="0" indent="0" algn="ctr" rtl="0">
              <a:lnSpc>
                <a:spcPct val="110000"/>
              </a:lnSpc>
              <a:spcBef>
                <a:spcPts val="0"/>
              </a:spcBef>
              <a:spcAft>
                <a:spcPts val="0"/>
              </a:spcAft>
              <a:buNone/>
            </a:pPr>
            <a:r>
              <a:rPr lang="en-US" sz="5400" b="1" i="0" u="none" strike="noStrike" cap="none">
                <a:solidFill>
                  <a:srgbClr val="FFFFFF"/>
                </a:solidFill>
                <a:latin typeface="D2Coding" panose="020B0609020101020101" pitchFamily="49" charset="-127"/>
                <a:ea typeface="D2Coding" panose="020B0609020101020101" pitchFamily="49" charset="-127"/>
                <a:cs typeface="Inter"/>
                <a:sym typeface="Inter"/>
              </a:rPr>
              <a:t>RANKING VIEWER</a:t>
            </a:r>
            <a:endParaRPr>
              <a:latin typeface="D2Coding" panose="020B0609020101020101" pitchFamily="49" charset="-127"/>
              <a:ea typeface="D2Coding" panose="020B0609020101020101" pitchFamily="49" charset="-127"/>
            </a:endParaRPr>
          </a:p>
        </p:txBody>
      </p:sp>
      <p:sp>
        <p:nvSpPr>
          <p:cNvPr id="86" name="Google Shape;86;p13"/>
          <p:cNvSpPr txBox="1"/>
          <p:nvPr/>
        </p:nvSpPr>
        <p:spPr>
          <a:xfrm>
            <a:off x="581025" y="3280320"/>
            <a:ext cx="11029950" cy="443198"/>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dirty="0">
                <a:solidFill>
                  <a:srgbClr val="00FF41"/>
                </a:solidFill>
                <a:latin typeface="D2Coding" panose="020B0609020101020101" pitchFamily="49" charset="-127"/>
                <a:ea typeface="D2Coding" panose="020B0609020101020101" pitchFamily="49" charset="-127"/>
                <a:cs typeface="JetBrains Mono"/>
                <a:sym typeface="JetBrains Mono"/>
              </a:rPr>
              <a:t>&lt; Eternal Return Data Analysis Tool &gt;</a:t>
            </a:r>
            <a:endParaRPr dirty="0">
              <a:latin typeface="D2Coding" panose="020B0609020101020101" pitchFamily="49" charset="-127"/>
              <a:ea typeface="D2Coding" panose="020B0609020101020101" pitchFamily="49" charset="-127"/>
            </a:endParaRPr>
          </a:p>
        </p:txBody>
      </p:sp>
      <p:sp>
        <p:nvSpPr>
          <p:cNvPr id="87" name="Google Shape;87;p13"/>
          <p:cNvSpPr txBox="1"/>
          <p:nvPr/>
        </p:nvSpPr>
        <p:spPr>
          <a:xfrm>
            <a:off x="581025" y="4026991"/>
            <a:ext cx="11030100" cy="36933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a:solidFill>
                  <a:srgbClr val="64748B"/>
                </a:solidFill>
                <a:latin typeface="D2Coding" panose="020B0609020101020101" pitchFamily="49" charset="-127"/>
                <a:ea typeface="D2Coding" panose="020B0609020101020101" pitchFamily="49" charset="-127"/>
                <a:cs typeface="Inter"/>
                <a:sym typeface="Inter"/>
              </a:rPr>
              <a:t>2025245005 최용준</a:t>
            </a:r>
            <a:endParaRPr>
              <a:latin typeface="D2Coding" panose="020B0609020101020101" pitchFamily="49" charset="-127"/>
              <a:ea typeface="D2Coding" panose="020B0609020101020101" pitchFamily="49"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31"/>
        <p:cNvGrpSpPr/>
        <p:nvPr/>
      </p:nvGrpSpPr>
      <p:grpSpPr>
        <a:xfrm>
          <a:off x="0" y="0"/>
          <a:ext cx="0" cy="0"/>
          <a:chOff x="0" y="0"/>
          <a:chExt cx="0" cy="0"/>
        </a:xfrm>
      </p:grpSpPr>
      <p:pic>
        <p:nvPicPr>
          <p:cNvPr id="232" name="Google Shape;232;p22"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233" name="Google Shape;233;p22" descr="image.png"/>
          <p:cNvPicPr preferRelativeResize="0"/>
          <p:nvPr/>
        </p:nvPicPr>
        <p:blipFill rotWithShape="1">
          <a:blip r:embed="rId4">
            <a:alphaModFix/>
          </a:blip>
          <a:srcRect/>
          <a:stretch/>
        </p:blipFill>
        <p:spPr>
          <a:xfrm>
            <a:off x="6381750" y="1724025"/>
            <a:ext cx="5229225" cy="4552950"/>
          </a:xfrm>
          <a:prstGeom prst="rect">
            <a:avLst/>
          </a:prstGeom>
          <a:noFill/>
          <a:ln>
            <a:noFill/>
          </a:ln>
        </p:spPr>
      </p:pic>
      <p:sp>
        <p:nvSpPr>
          <p:cNvPr id="234" name="Google Shape;234;p22"/>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i="0" u="none" strike="noStrike" cap="none">
                <a:solidFill>
                  <a:srgbClr val="FFFFFF"/>
                </a:solidFill>
                <a:latin typeface="D2Coding" panose="020B0609020101020101" pitchFamily="49" charset="-127"/>
                <a:ea typeface="D2Coding" panose="020B0609020101020101" pitchFamily="49" charset="-127"/>
                <a:cs typeface="Inter"/>
                <a:sym typeface="Inter"/>
              </a:rPr>
              <a:t>API </a:t>
            </a:r>
            <a:r>
              <a:rPr lang="en-US" sz="1404" b="1">
                <a:solidFill>
                  <a:srgbClr val="FFFFFF"/>
                </a:solidFill>
                <a:latin typeface="D2Coding" panose="020B0609020101020101" pitchFamily="49" charset="-127"/>
                <a:ea typeface="D2Coding" panose="020B0609020101020101" pitchFamily="49" charset="-127"/>
                <a:cs typeface="Inter"/>
                <a:sym typeface="Inter"/>
              </a:rPr>
              <a:t>제한</a:t>
            </a:r>
            <a:endParaRPr>
              <a:latin typeface="D2Coding" panose="020B0609020101020101" pitchFamily="49" charset="-127"/>
              <a:ea typeface="D2Coding" panose="020B0609020101020101" pitchFamily="49" charset="-127"/>
            </a:endParaRPr>
          </a:p>
        </p:txBody>
      </p:sp>
      <p:sp>
        <p:nvSpPr>
          <p:cNvPr id="235" name="Google Shape;235;p22"/>
          <p:cNvSpPr txBox="1"/>
          <p:nvPr/>
        </p:nvSpPr>
        <p:spPr>
          <a:xfrm>
            <a:off x="581025" y="2133600"/>
            <a:ext cx="52293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현제 사용하고 있는 API는 개인용 키라 1초에 1번의 리퀘스트만 보낼 수 있는 제한이 걸려있다.</a:t>
            </a:r>
            <a:endParaRPr>
              <a:latin typeface="D2Coding" panose="020B0609020101020101" pitchFamily="49" charset="-127"/>
              <a:ea typeface="D2Coding" panose="020B0609020101020101" pitchFamily="49" charset="-127"/>
            </a:endParaRPr>
          </a:p>
        </p:txBody>
      </p:sp>
      <p:sp>
        <p:nvSpPr>
          <p:cNvPr id="236" name="Google Shape;236;p22"/>
          <p:cNvSpPr txBox="1"/>
          <p:nvPr/>
        </p:nvSpPr>
        <p:spPr>
          <a:xfrm>
            <a:off x="581025" y="2933700"/>
            <a:ext cx="5229300" cy="110799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API 한계에 맞춰서 API에 한번 요청을 보낼때마다 Sleep</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(1000)</a:t>
            </a:r>
            <a:r>
              <a:rPr lang="en-US" sz="1500">
                <a:solidFill>
                  <a:srgbClr val="CBD5E1"/>
                </a:solidFill>
                <a:latin typeface="D2Coding" panose="020B0609020101020101" pitchFamily="49" charset="-127"/>
                <a:ea typeface="D2Coding" panose="020B0609020101020101" pitchFamily="49" charset="-127"/>
                <a:cs typeface="Inter"/>
                <a:sym typeface="Inter"/>
              </a:rPr>
              <a:t>을 둬서 1초의 물리적 시간을 줘 API 오류가 안나게 한다</a:t>
            </a:r>
            <a:endParaRPr>
              <a:latin typeface="D2Coding" panose="020B0609020101020101" pitchFamily="49" charset="-127"/>
              <a:ea typeface="D2Coding" panose="020B0609020101020101" pitchFamily="49" charset="-127"/>
            </a:endParaRPr>
          </a:p>
        </p:txBody>
      </p:sp>
      <p:sp>
        <p:nvSpPr>
          <p:cNvPr id="237" name="Google Shape;237;p22"/>
          <p:cNvSpPr txBox="1"/>
          <p:nvPr/>
        </p:nvSpPr>
        <p:spPr>
          <a:xfrm>
            <a:off x="581025" y="4210050"/>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메모리 관리</a:t>
            </a:r>
            <a:endParaRPr>
              <a:latin typeface="D2Coding" panose="020B0609020101020101" pitchFamily="49" charset="-127"/>
              <a:ea typeface="D2Coding" panose="020B0609020101020101" pitchFamily="49" charset="-127"/>
            </a:endParaRPr>
          </a:p>
        </p:txBody>
      </p:sp>
      <p:sp>
        <p:nvSpPr>
          <p:cNvPr id="238" name="Google Shape;238;p22"/>
          <p:cNvSpPr txBox="1"/>
          <p:nvPr/>
        </p:nvSpPr>
        <p:spPr>
          <a:xfrm>
            <a:off x="581025" y="4619625"/>
            <a:ext cx="5229300" cy="110799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dirty="0">
                <a:solidFill>
                  <a:srgbClr val="CBD5E1"/>
                </a:solidFill>
                <a:latin typeface="D2Coding" panose="020B0609020101020101" pitchFamily="49" charset="-127"/>
                <a:ea typeface="D2Coding" panose="020B0609020101020101" pitchFamily="49" charset="-127"/>
                <a:cs typeface="Inter"/>
                <a:sym typeface="Inter"/>
              </a:rPr>
              <a:t>1,000개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이상의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데이터를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처리하려면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동적</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메모리</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할당이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필요</a:t>
            </a:r>
            <a:r>
              <a:rPr lang="ko-KR" altLang="en-US" sz="1500" dirty="0">
                <a:solidFill>
                  <a:srgbClr val="CBD5E1"/>
                </a:solidFill>
                <a:latin typeface="D2Coding" panose="020B0609020101020101" pitchFamily="49" charset="-127"/>
                <a:ea typeface="D2Coding" panose="020B0609020101020101" pitchFamily="49" charset="-127"/>
                <a:cs typeface="Inter"/>
                <a:sym typeface="Inter"/>
              </a:rPr>
              <a:t>함</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ko-KR" altLang="en-US" sz="1500" dirty="0">
                <a:solidFill>
                  <a:srgbClr val="CBD5E1"/>
                </a:solidFill>
                <a:latin typeface="D2Coding" panose="020B0609020101020101" pitchFamily="49" charset="-127"/>
                <a:ea typeface="D2Coding" panose="020B0609020101020101" pitchFamily="49" charset="-127"/>
                <a:cs typeface="Inter"/>
                <a:sym typeface="Inter"/>
              </a:rPr>
              <a:t>그래서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malloc을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사용해</a:t>
            </a:r>
            <a:r>
              <a:rPr lang="en-US" sz="1500" dirty="0">
                <a:solidFill>
                  <a:srgbClr val="CBD5E1"/>
                </a:solidFill>
                <a:latin typeface="D2Coding" panose="020B0609020101020101" pitchFamily="49" charset="-127"/>
                <a:ea typeface="D2Coding" panose="020B0609020101020101" pitchFamily="49" charset="-127"/>
                <a:cs typeface="Inter"/>
                <a:sym typeface="Inter"/>
              </a:rPr>
              <a:t> JSON </a:t>
            </a:r>
            <a:r>
              <a:rPr lang="en-US" sz="1500" dirty="0" err="1">
                <a:solidFill>
                  <a:srgbClr val="CBD5E1"/>
                </a:solidFill>
                <a:latin typeface="D2Coding" panose="020B0609020101020101" pitchFamily="49" charset="-127"/>
                <a:ea typeface="D2Coding" panose="020B0609020101020101" pitchFamily="49" charset="-127"/>
                <a:cs typeface="Inter"/>
                <a:sym typeface="Inter"/>
              </a:rPr>
              <a:t>응답에</a:t>
            </a:r>
            <a:r>
              <a:rPr lang="en-US" sz="1500" dirty="0">
                <a:solidFill>
                  <a:srgbClr val="CBD5E1"/>
                </a:solidFill>
                <a:latin typeface="D2Coding" panose="020B0609020101020101" pitchFamily="49" charset="-127"/>
                <a:ea typeface="D2Coding" panose="020B0609020101020101" pitchFamily="49" charset="-127"/>
                <a:cs typeface="Inter"/>
                <a:sym typeface="Inter"/>
              </a:rPr>
              <a:t> 큰 </a:t>
            </a:r>
            <a:r>
              <a:rPr lang="en-US" sz="1500" dirty="0" err="1">
                <a:solidFill>
                  <a:srgbClr val="CBD5E1"/>
                </a:solidFill>
                <a:latin typeface="D2Coding" panose="020B0609020101020101" pitchFamily="49" charset="-127"/>
                <a:ea typeface="D2Coding" panose="020B0609020101020101" pitchFamily="49" charset="-127"/>
                <a:cs typeface="Inter"/>
                <a:sym typeface="Inter"/>
              </a:rPr>
              <a:t>버퍼</a:t>
            </a:r>
            <a:r>
              <a:rPr lang="ko-KR" altLang="en-US" sz="1500" dirty="0">
                <a:solidFill>
                  <a:srgbClr val="CBD5E1"/>
                </a:solidFill>
                <a:latin typeface="D2Coding" panose="020B0609020101020101" pitchFamily="49" charset="-127"/>
                <a:ea typeface="D2Coding" panose="020B0609020101020101" pitchFamily="49" charset="-127"/>
                <a:cs typeface="Inter"/>
                <a:sym typeface="Inter"/>
              </a:rPr>
              <a:t>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할당해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데이터가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잘리거나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오류가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안나도록</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한다</a:t>
            </a:r>
            <a:endParaRPr dirty="0">
              <a:latin typeface="D2Coding" panose="020B0609020101020101" pitchFamily="49" charset="-127"/>
              <a:ea typeface="D2Coding" panose="020B0609020101020101" pitchFamily="49" charset="-127"/>
            </a:endParaRPr>
          </a:p>
        </p:txBody>
      </p:sp>
      <p:pic>
        <p:nvPicPr>
          <p:cNvPr id="239" name="Google Shape;239;p22" descr="image.png"/>
          <p:cNvPicPr preferRelativeResize="0"/>
          <p:nvPr/>
        </p:nvPicPr>
        <p:blipFill rotWithShape="1">
          <a:blip r:embed="rId5">
            <a:alphaModFix/>
          </a:blip>
          <a:srcRect/>
          <a:stretch/>
        </p:blipFill>
        <p:spPr>
          <a:xfrm>
            <a:off x="6391275" y="1733550"/>
            <a:ext cx="5210175" cy="4533900"/>
          </a:xfrm>
          <a:prstGeom prst="rect">
            <a:avLst/>
          </a:prstGeom>
          <a:noFill/>
          <a:ln>
            <a:noFill/>
          </a:ln>
        </p:spPr>
      </p:pic>
      <p:sp>
        <p:nvSpPr>
          <p:cNvPr id="240" name="Google Shape;240;p22"/>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프로그램 제한 처리</a:t>
            </a:r>
            <a:endParaRPr>
              <a:latin typeface="D2Coding" panose="020B0609020101020101" pitchFamily="49" charset="-127"/>
              <a:ea typeface="D2Coding" panose="020B0609020101020101" pitchFamily="49" charset="-127"/>
            </a:endParaRPr>
          </a:p>
        </p:txBody>
      </p:sp>
      <p:sp>
        <p:nvSpPr>
          <p:cNvPr id="241" name="Google Shape;241;p22"/>
          <p:cNvSpPr/>
          <p:nvPr/>
        </p:nvSpPr>
        <p:spPr>
          <a:xfrm>
            <a:off x="581025" y="1333500"/>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45"/>
        <p:cNvGrpSpPr/>
        <p:nvPr/>
      </p:nvGrpSpPr>
      <p:grpSpPr>
        <a:xfrm>
          <a:off x="0" y="0"/>
          <a:ext cx="0" cy="0"/>
          <a:chOff x="0" y="0"/>
          <a:chExt cx="0" cy="0"/>
        </a:xfrm>
      </p:grpSpPr>
      <p:pic>
        <p:nvPicPr>
          <p:cNvPr id="246" name="Google Shape;246;p2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47" name="Google Shape;247;p23"/>
          <p:cNvSpPr txBox="1"/>
          <p:nvPr/>
        </p:nvSpPr>
        <p:spPr>
          <a:xfrm>
            <a:off x="2095501" y="2736300"/>
            <a:ext cx="8001000" cy="1385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0" b="1">
                <a:solidFill>
                  <a:srgbClr val="00FF41"/>
                </a:solidFill>
                <a:latin typeface="D2Coding" panose="020B0609020101020101" pitchFamily="49" charset="-127"/>
                <a:ea typeface="D2Coding" panose="020B0609020101020101" pitchFamily="49" charset="-127"/>
                <a:cs typeface="Inter"/>
                <a:sym typeface="Inter"/>
              </a:rPr>
              <a:t>프로젝트 시연</a:t>
            </a:r>
            <a:endParaRPr>
              <a:latin typeface="D2Coding" panose="020B0609020101020101" pitchFamily="49" charset="-127"/>
              <a:ea typeface="D2Coding" panose="020B0609020101020101" pitchFamily="49" charset="-12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51"/>
        <p:cNvGrpSpPr/>
        <p:nvPr/>
      </p:nvGrpSpPr>
      <p:grpSpPr>
        <a:xfrm>
          <a:off x="0" y="0"/>
          <a:ext cx="0" cy="0"/>
          <a:chOff x="0" y="0"/>
          <a:chExt cx="0" cy="0"/>
        </a:xfrm>
      </p:grpSpPr>
      <p:pic>
        <p:nvPicPr>
          <p:cNvPr id="252" name="Google Shape;252;p2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53" name="Google Shape;253;p24"/>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i="0" u="none" strike="noStrike" cap="none">
                <a:solidFill>
                  <a:srgbClr val="FFFFFF"/>
                </a:solidFill>
                <a:latin typeface="D2Coding" panose="020B0609020101020101" pitchFamily="49" charset="-127"/>
                <a:ea typeface="D2Coding" panose="020B0609020101020101" pitchFamily="49" charset="-127"/>
                <a:cs typeface="Inter"/>
                <a:sym typeface="Inter"/>
              </a:rPr>
              <a:t>API </a:t>
            </a:r>
            <a:r>
              <a:rPr lang="en-US" sz="1404" b="1">
                <a:solidFill>
                  <a:srgbClr val="FFFFFF"/>
                </a:solidFill>
                <a:latin typeface="D2Coding" panose="020B0609020101020101" pitchFamily="49" charset="-127"/>
                <a:ea typeface="D2Coding" panose="020B0609020101020101" pitchFamily="49" charset="-127"/>
                <a:cs typeface="Inter"/>
                <a:sym typeface="Inter"/>
              </a:rPr>
              <a:t>이슈</a:t>
            </a:r>
            <a:endParaRPr>
              <a:latin typeface="D2Coding" panose="020B0609020101020101" pitchFamily="49" charset="-127"/>
              <a:ea typeface="D2Coding" panose="020B0609020101020101" pitchFamily="49" charset="-127"/>
            </a:endParaRPr>
          </a:p>
        </p:txBody>
      </p:sp>
      <p:sp>
        <p:nvSpPr>
          <p:cNvPr id="254" name="Google Shape;254;p24"/>
          <p:cNvSpPr txBox="1"/>
          <p:nvPr/>
        </p:nvSpPr>
        <p:spPr>
          <a:xfrm>
            <a:off x="581025" y="2133600"/>
            <a:ext cx="5229300" cy="443198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이터널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리턴</a:t>
            </a:r>
            <a:r>
              <a:rPr lang="en-US" sz="1500" dirty="0">
                <a:solidFill>
                  <a:srgbClr val="CBD5E1"/>
                </a:solidFill>
                <a:latin typeface="D2Coding" panose="020B0609020101020101" pitchFamily="49" charset="-127"/>
                <a:ea typeface="D2Coding" panose="020B0609020101020101" pitchFamily="49" charset="-127"/>
                <a:cs typeface="Inter"/>
                <a:sym typeface="Inter"/>
              </a:rPr>
              <a:t> API</a:t>
            </a:r>
            <a:r>
              <a:rPr lang="ko-KR" altLang="en-US" sz="1500" dirty="0">
                <a:solidFill>
                  <a:srgbClr val="CBD5E1"/>
                </a:solidFill>
                <a:latin typeface="D2Coding" panose="020B0609020101020101" pitchFamily="49" charset="-127"/>
                <a:ea typeface="D2Coding" panose="020B0609020101020101" pitchFamily="49" charset="-127"/>
                <a:cs typeface="Inter"/>
                <a:sym typeface="Inter"/>
              </a:rPr>
              <a:t>과 달리</a:t>
            </a:r>
            <a:r>
              <a:rPr lang="en-US" sz="1500" dirty="0">
                <a:solidFill>
                  <a:srgbClr val="CBD5E1"/>
                </a:solidFill>
                <a:latin typeface="D2Coding" panose="020B0609020101020101" pitchFamily="49" charset="-127"/>
                <a:ea typeface="D2Coding" panose="020B0609020101020101" pitchFamily="49" charset="-127"/>
                <a:cs typeface="Inter"/>
                <a:sym typeface="Inter"/>
              </a:rPr>
              <a:t> 롤, </a:t>
            </a:r>
            <a:r>
              <a:rPr lang="en-US" sz="1500" dirty="0" err="1">
                <a:solidFill>
                  <a:srgbClr val="CBD5E1"/>
                </a:solidFill>
                <a:latin typeface="D2Coding" panose="020B0609020101020101" pitchFamily="49" charset="-127"/>
                <a:ea typeface="D2Coding" panose="020B0609020101020101" pitchFamily="49" charset="-127"/>
                <a:cs typeface="Inter"/>
                <a:sym typeface="Inter"/>
              </a:rPr>
              <a:t>트위터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같이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자동으로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API키가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발급되지만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이터널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리턴은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직접</a:t>
            </a:r>
            <a:r>
              <a:rPr lang="en-US" sz="1500" dirty="0">
                <a:solidFill>
                  <a:srgbClr val="CBD5E1"/>
                </a:solidFill>
                <a:latin typeface="D2Coding" panose="020B0609020101020101" pitchFamily="49" charset="-127"/>
                <a:ea typeface="D2Coding" panose="020B0609020101020101" pitchFamily="49" charset="-127"/>
                <a:cs typeface="Inter"/>
                <a:sym typeface="Inter"/>
              </a:rPr>
              <a:t> API </a:t>
            </a:r>
            <a:r>
              <a:rPr lang="en-US" sz="1500" dirty="0" err="1">
                <a:solidFill>
                  <a:srgbClr val="CBD5E1"/>
                </a:solidFill>
                <a:latin typeface="D2Coding" panose="020B0609020101020101" pitchFamily="49" charset="-127"/>
                <a:ea typeface="D2Coding" panose="020B0609020101020101" pitchFamily="49" charset="-127"/>
                <a:cs typeface="Inter"/>
                <a:sym typeface="Inter"/>
              </a:rPr>
              <a:t>신청을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넣어야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하고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관리자가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직접</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승인을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API키를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수동을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발급한</a:t>
            </a:r>
            <a:r>
              <a:rPr lang="en-US" sz="1500" dirty="0">
                <a:solidFill>
                  <a:srgbClr val="CBD5E1"/>
                </a:solidFill>
                <a:latin typeface="D2Coding" panose="020B0609020101020101" pitchFamily="49" charset="-127"/>
                <a:ea typeface="D2Coding" panose="020B0609020101020101" pitchFamily="49" charset="-127"/>
                <a:cs typeface="Inter"/>
                <a:sym typeface="Inter"/>
              </a:rPr>
              <a:t> 뒤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그걸</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개발자가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받아야</a:t>
            </a:r>
            <a:r>
              <a:rPr lang="en-US" sz="1500" dirty="0">
                <a:solidFill>
                  <a:srgbClr val="CBD5E1"/>
                </a:solidFill>
                <a:latin typeface="D2Coding" panose="020B0609020101020101" pitchFamily="49" charset="-127"/>
                <a:ea typeface="D2Coding" panose="020B0609020101020101" pitchFamily="49" charset="-127"/>
                <a:cs typeface="Inter"/>
                <a:sym typeface="Inter"/>
              </a:rPr>
              <a:t> 쓸 수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방식이다</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하지만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모종의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이슈로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운영자가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계속</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안줘서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개발자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포럼을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봤는데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신청한지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거의</a:t>
            </a:r>
            <a:r>
              <a:rPr lang="en-US" sz="1500" dirty="0">
                <a:solidFill>
                  <a:srgbClr val="CBD5E1"/>
                </a:solidFill>
                <a:latin typeface="D2Coding" panose="020B0609020101020101" pitchFamily="49" charset="-127"/>
                <a:ea typeface="D2Coding" panose="020B0609020101020101" pitchFamily="49" charset="-127"/>
                <a:cs typeface="Inter"/>
                <a:sym typeface="Inter"/>
              </a:rPr>
              <a:t> 1달이 </a:t>
            </a:r>
            <a:r>
              <a:rPr lang="en-US" sz="1500" dirty="0" err="1">
                <a:solidFill>
                  <a:srgbClr val="CBD5E1"/>
                </a:solidFill>
                <a:latin typeface="D2Coding" panose="020B0609020101020101" pitchFamily="49" charset="-127"/>
                <a:ea typeface="D2Coding" panose="020B0609020101020101" pitchFamily="49" charset="-127"/>
                <a:cs typeface="Inter"/>
                <a:sym typeface="Inter"/>
              </a:rPr>
              <a:t>되어도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못받았다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다른</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개발자들도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있었다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내것도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설마</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저렇게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될까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하면서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노심초사</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했는데</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신청한지</a:t>
            </a:r>
            <a:r>
              <a:rPr lang="en-US" sz="1500" dirty="0">
                <a:solidFill>
                  <a:srgbClr val="CBD5E1"/>
                </a:solidFill>
                <a:latin typeface="D2Coding" panose="020B0609020101020101" pitchFamily="49" charset="-127"/>
                <a:ea typeface="D2Coding" panose="020B0609020101020101" pitchFamily="49" charset="-127"/>
                <a:cs typeface="Inter"/>
                <a:sym typeface="Inter"/>
              </a:rPr>
              <a:t> 1주일 </a:t>
            </a:r>
            <a:r>
              <a:rPr lang="en-US" sz="1500" dirty="0" err="1">
                <a:solidFill>
                  <a:srgbClr val="CBD5E1"/>
                </a:solidFill>
                <a:latin typeface="D2Coding" panose="020B0609020101020101" pitchFamily="49" charset="-127"/>
                <a:ea typeface="D2Coding" panose="020B0609020101020101" pitchFamily="49" charset="-127"/>
                <a:cs typeface="Inter"/>
                <a:sym typeface="Inter"/>
              </a:rPr>
              <a:t>지나서야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운영자가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API키를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발급해줘서</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프로젝트를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백지로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제출하는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대참사가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일어나지는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않았다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sp>
        <p:nvSpPr>
          <p:cNvPr id="255" name="Google Shape;255;p24"/>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256" name="Google Shape;256;p24"/>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pic>
        <p:nvPicPr>
          <p:cNvPr id="257" name="Google Shape;257;p24" title="스크린샷 2025-11-30 161739.png"/>
          <p:cNvPicPr preferRelativeResize="0"/>
          <p:nvPr/>
        </p:nvPicPr>
        <p:blipFill rotWithShape="1">
          <a:blip r:embed="rId4">
            <a:alphaModFix/>
          </a:blip>
          <a:srcRect l="12127" t="48533" r="10919"/>
          <a:stretch/>
        </p:blipFill>
        <p:spPr>
          <a:xfrm>
            <a:off x="6020250" y="3429000"/>
            <a:ext cx="5915151" cy="768250"/>
          </a:xfrm>
          <a:prstGeom prst="rect">
            <a:avLst/>
          </a:prstGeom>
          <a:noFill/>
          <a:ln w="38100" cap="flat" cmpd="sng">
            <a:solidFill>
              <a:srgbClr val="00FF00"/>
            </a:solidFill>
            <a:prstDash val="solid"/>
            <a:round/>
            <a:headEnd type="none" w="sm" len="sm"/>
            <a:tailEnd type="none" w="sm" len="sm"/>
          </a:ln>
        </p:spPr>
      </p:pic>
      <p:sp>
        <p:nvSpPr>
          <p:cNvPr id="258" name="Google Shape;258;p24"/>
          <p:cNvSpPr txBox="1"/>
          <p:nvPr/>
        </p:nvSpPr>
        <p:spPr>
          <a:xfrm>
            <a:off x="7185375" y="4197250"/>
            <a:ext cx="3863700" cy="923299"/>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실제로 거의 한달이나 못받은 개발자가 있었다</a:t>
            </a:r>
            <a:endParaRPr>
              <a:latin typeface="D2Coding" panose="020B0609020101020101" pitchFamily="49" charset="-127"/>
              <a:ea typeface="D2Coding" panose="020B0609020101020101" pitchFamily="49"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62"/>
        <p:cNvGrpSpPr/>
        <p:nvPr/>
      </p:nvGrpSpPr>
      <p:grpSpPr>
        <a:xfrm>
          <a:off x="0" y="0"/>
          <a:ext cx="0" cy="0"/>
          <a:chOff x="0" y="0"/>
          <a:chExt cx="0" cy="0"/>
        </a:xfrm>
      </p:grpSpPr>
      <p:pic>
        <p:nvPicPr>
          <p:cNvPr id="263" name="Google Shape;263;p2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64" name="Google Shape;264;p25"/>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불친절한 API</a:t>
            </a:r>
            <a:endParaRPr>
              <a:latin typeface="D2Coding" panose="020B0609020101020101" pitchFamily="49" charset="-127"/>
              <a:ea typeface="D2Coding" panose="020B0609020101020101" pitchFamily="49" charset="-127"/>
            </a:endParaRPr>
          </a:p>
        </p:txBody>
      </p:sp>
      <p:sp>
        <p:nvSpPr>
          <p:cNvPr id="265" name="Google Shape;265;p25"/>
          <p:cNvSpPr txBox="1"/>
          <p:nvPr/>
        </p:nvSpPr>
        <p:spPr>
          <a:xfrm>
            <a:off x="581025" y="2133600"/>
            <a:ext cx="5229300" cy="406265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이제 API를 받았으니 이제 어떤 API가 있고, 어떤걸 프로젝트에 써야 할지 의문이었다.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일단 가장 눈에 잡히는 API를 써봤다.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하지만 이제 seasonID 라던가 이제 (구)userNum 알아내는 방식, 그리고 이제 게임에 플레이어블로 있는 실험체 코드 등등 </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어디서 어떻게 볼수 있다가 API 문서에도 개발자 포럼에서 조차도 안적혀 있었다. </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어떤 API를 쓸지 고민하는 시간보다 어디서 DB를 받고 어떻게 써야하지 하면서 알아내는 시간이 더 걸렸다</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266" name="Google Shape;266;p25"/>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267" name="Google Shape;267;p25"/>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68" name="Google Shape;268;p25"/>
          <p:cNvSpPr txBox="1"/>
          <p:nvPr/>
        </p:nvSpPr>
        <p:spPr>
          <a:xfrm>
            <a:off x="7302025" y="4687100"/>
            <a:ext cx="3863700" cy="55396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진짜로 저런 형식으로만 있었다는 사실</a:t>
            </a:r>
            <a:endParaRPr>
              <a:latin typeface="D2Coding" panose="020B0609020101020101" pitchFamily="49" charset="-127"/>
              <a:ea typeface="D2Coding" panose="020B0609020101020101" pitchFamily="49" charset="-127"/>
            </a:endParaRPr>
          </a:p>
        </p:txBody>
      </p:sp>
      <p:pic>
        <p:nvPicPr>
          <p:cNvPr id="269" name="Google Shape;269;p25"/>
          <p:cNvPicPr preferRelativeResize="0"/>
          <p:nvPr/>
        </p:nvPicPr>
        <p:blipFill>
          <a:blip r:embed="rId4">
            <a:alphaModFix/>
          </a:blip>
          <a:stretch>
            <a:fillRect/>
          </a:stretch>
        </p:blipFill>
        <p:spPr>
          <a:xfrm>
            <a:off x="5916025" y="1655775"/>
            <a:ext cx="6246500" cy="27186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73"/>
        <p:cNvGrpSpPr/>
        <p:nvPr/>
      </p:nvGrpSpPr>
      <p:grpSpPr>
        <a:xfrm>
          <a:off x="0" y="0"/>
          <a:ext cx="0" cy="0"/>
          <a:chOff x="0" y="0"/>
          <a:chExt cx="0" cy="0"/>
        </a:xfrm>
      </p:grpSpPr>
      <p:pic>
        <p:nvPicPr>
          <p:cNvPr id="274" name="Google Shape;274;p2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75" name="Google Shape;275;p26"/>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API 호출</a:t>
            </a:r>
            <a:endParaRPr>
              <a:latin typeface="D2Coding" panose="020B0609020101020101" pitchFamily="49" charset="-127"/>
              <a:ea typeface="D2Coding" panose="020B0609020101020101" pitchFamily="49" charset="-127"/>
            </a:endParaRPr>
          </a:p>
        </p:txBody>
      </p:sp>
      <p:sp>
        <p:nvSpPr>
          <p:cNvPr id="276" name="Google Shape;276;p26"/>
          <p:cNvSpPr txBox="1"/>
          <p:nvPr/>
        </p:nvSpPr>
        <p:spPr>
          <a:xfrm>
            <a:off x="581025" y="2133600"/>
            <a:ext cx="5229300" cy="3323987"/>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이제 이 프로그램을 개발하면서 가장 큰 난관이었다.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바로 API를 호출하는것이다.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옛날에 자바스크립트를 잠시 해볼때에는 JSOUP을 이용해서 그냥 쉽게 파싱하고 할 수 있었는데</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C언어에서는 그런게 없어서 머리를 많이 싸맸다.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첫번째로 본게 CURL인데, 설치하고 처음 써보니까 일단 이건 숙련자한테 다루기 좋은게 아닌가 싶어서 빠르게 포기하고 다른 라이브러리를 알아보았다.</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277" name="Google Shape;277;p26"/>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278" name="Google Shape;278;p26"/>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79" name="Google Shape;279;p26"/>
          <p:cNvSpPr txBox="1"/>
          <p:nvPr/>
        </p:nvSpPr>
        <p:spPr>
          <a:xfrm>
            <a:off x="7747425" y="4312525"/>
            <a:ext cx="3863700" cy="55396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 친구가 많이 어려웠어요</a:t>
            </a:r>
            <a:endParaRPr>
              <a:latin typeface="D2Coding" panose="020B0609020101020101" pitchFamily="49" charset="-127"/>
              <a:ea typeface="D2Coding" panose="020B0609020101020101" pitchFamily="49" charset="-127"/>
            </a:endParaRPr>
          </a:p>
        </p:txBody>
      </p:sp>
      <p:pic>
        <p:nvPicPr>
          <p:cNvPr id="280" name="Google Shape;280;p26" title="download.png"/>
          <p:cNvPicPr preferRelativeResize="0"/>
          <p:nvPr/>
        </p:nvPicPr>
        <p:blipFill>
          <a:blip r:embed="rId4">
            <a:alphaModFix/>
          </a:blip>
          <a:stretch>
            <a:fillRect/>
          </a:stretch>
        </p:blipFill>
        <p:spPr>
          <a:xfrm>
            <a:off x="6892000" y="3140950"/>
            <a:ext cx="3905250" cy="1171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84"/>
        <p:cNvGrpSpPr/>
        <p:nvPr/>
      </p:nvGrpSpPr>
      <p:grpSpPr>
        <a:xfrm>
          <a:off x="0" y="0"/>
          <a:ext cx="0" cy="0"/>
          <a:chOff x="0" y="0"/>
          <a:chExt cx="0" cy="0"/>
        </a:xfrm>
      </p:grpSpPr>
      <p:pic>
        <p:nvPicPr>
          <p:cNvPr id="285" name="Google Shape;285;p27"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86" name="Google Shape;286;p27"/>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API 호출</a:t>
            </a:r>
            <a:endParaRPr>
              <a:latin typeface="D2Coding" panose="020B0609020101020101" pitchFamily="49" charset="-127"/>
              <a:ea typeface="D2Coding" panose="020B0609020101020101" pitchFamily="49" charset="-127"/>
            </a:endParaRPr>
          </a:p>
        </p:txBody>
      </p:sp>
      <p:sp>
        <p:nvSpPr>
          <p:cNvPr id="287" name="Google Shape;287;p27"/>
          <p:cNvSpPr txBox="1"/>
          <p:nvPr/>
        </p:nvSpPr>
        <p:spPr>
          <a:xfrm>
            <a:off x="581025" y="2133600"/>
            <a:ext cx="5229300" cy="3693319"/>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하지만 이제 외부 라이브러리도 찾아볼 필요가 없었다.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왜냐하면 C언어를 다루면서 항상 기본적으로 쓰던 Stdio.h에서 해답을 가지고 있었기 때문이다.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Stdio.h 에 있는 _Popen 함수가 대신 명령어를 실행해주고 그 결과값을 버퍼에 반환을 해줄수 있었기 때문이다.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그럼 당연히 이제 curl 명령어를 cmd에서 쓰듯이 쓰고 그 반환값을 버퍼에 저장에 가공만 하면 되어서 과정이 많이 줄었다.</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288" name="Google Shape;288;p27"/>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289" name="Google Shape;289;p27"/>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90" name="Google Shape;290;p27"/>
          <p:cNvSpPr txBox="1"/>
          <p:nvPr/>
        </p:nvSpPr>
        <p:spPr>
          <a:xfrm>
            <a:off x="7077325" y="5408875"/>
            <a:ext cx="4725900" cy="55396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참고로 외부 라이브러리의 의존성도 낮출수 있다</a:t>
            </a:r>
            <a:endParaRPr>
              <a:latin typeface="D2Coding" panose="020B0609020101020101" pitchFamily="49" charset="-127"/>
              <a:ea typeface="D2Coding" panose="020B0609020101020101" pitchFamily="49" charset="-127"/>
            </a:endParaRPr>
          </a:p>
        </p:txBody>
      </p:sp>
      <p:pic>
        <p:nvPicPr>
          <p:cNvPr id="291" name="Google Shape;291;p27"/>
          <p:cNvPicPr preferRelativeResize="0"/>
          <p:nvPr/>
        </p:nvPicPr>
        <p:blipFill rotWithShape="1">
          <a:blip r:embed="rId4">
            <a:alphaModFix/>
          </a:blip>
          <a:srcRect r="54967"/>
          <a:stretch/>
        </p:blipFill>
        <p:spPr>
          <a:xfrm>
            <a:off x="6312625" y="729050"/>
            <a:ext cx="5490598" cy="459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95"/>
        <p:cNvGrpSpPr/>
        <p:nvPr/>
      </p:nvGrpSpPr>
      <p:grpSpPr>
        <a:xfrm>
          <a:off x="0" y="0"/>
          <a:ext cx="0" cy="0"/>
          <a:chOff x="0" y="0"/>
          <a:chExt cx="0" cy="0"/>
        </a:xfrm>
      </p:grpSpPr>
      <p:pic>
        <p:nvPicPr>
          <p:cNvPr id="296" name="Google Shape;296;p2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97" name="Google Shape;297;p28"/>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API 호출</a:t>
            </a:r>
            <a:endParaRPr>
              <a:latin typeface="D2Coding" panose="020B0609020101020101" pitchFamily="49" charset="-127"/>
              <a:ea typeface="D2Coding" panose="020B0609020101020101" pitchFamily="49" charset="-127"/>
            </a:endParaRPr>
          </a:p>
        </p:txBody>
      </p:sp>
      <p:sp>
        <p:nvSpPr>
          <p:cNvPr id="298" name="Google Shape;298;p28"/>
          <p:cNvSpPr txBox="1"/>
          <p:nvPr/>
        </p:nvSpPr>
        <p:spPr>
          <a:xfrm>
            <a:off x="581025" y="2133600"/>
            <a:ext cx="5229300" cy="443198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api호출을 받아냈지만, 또 다른 문제가 있었다.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바로 JSON 처리였다.  JSON은 이제 C언어 환경에서는 처리를 할 환경이 구축이 안되어 있어, 이제 진짜 외부 라이브러리를 사용해야했다. 그래서 찾은게 CJSON 인데</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 라이브러리는 가벼워서 거창한 설치도 필요없고 이제 그냥 프로젝트에 가져다 두면 설치가 끝이었다.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하지만 외부 라이브러리를 가져다 쓴만큼 CJSON 라이브러리를 숙지할 필요도 함께 생긴거라 개발 속도는 더 느려졌다</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299" name="Google Shape;299;p28"/>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00" name="Google Shape;300;p28"/>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01" name="Google Shape;301;p28"/>
          <p:cNvSpPr txBox="1"/>
          <p:nvPr/>
        </p:nvSpPr>
        <p:spPr>
          <a:xfrm>
            <a:off x="7077325" y="5408875"/>
            <a:ext cx="4725900" cy="55396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참고로 외부 라이브러리의 의존성도 낮출수 있다</a:t>
            </a:r>
            <a:endParaRPr>
              <a:latin typeface="D2Coding" panose="020B0609020101020101" pitchFamily="49" charset="-127"/>
              <a:ea typeface="D2Coding" panose="020B0609020101020101" pitchFamily="49" charset="-127"/>
            </a:endParaRPr>
          </a:p>
        </p:txBody>
      </p:sp>
      <p:pic>
        <p:nvPicPr>
          <p:cNvPr id="302" name="Google Shape;302;p28"/>
          <p:cNvPicPr preferRelativeResize="0"/>
          <p:nvPr/>
        </p:nvPicPr>
        <p:blipFill rotWithShape="1">
          <a:blip r:embed="rId4">
            <a:alphaModFix/>
          </a:blip>
          <a:srcRect r="19858"/>
          <a:stretch/>
        </p:blipFill>
        <p:spPr>
          <a:xfrm>
            <a:off x="6354225" y="1041800"/>
            <a:ext cx="5738323" cy="4282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06"/>
        <p:cNvGrpSpPr/>
        <p:nvPr/>
      </p:nvGrpSpPr>
      <p:grpSpPr>
        <a:xfrm>
          <a:off x="0" y="0"/>
          <a:ext cx="0" cy="0"/>
          <a:chOff x="0" y="0"/>
          <a:chExt cx="0" cy="0"/>
        </a:xfrm>
      </p:grpSpPr>
      <p:pic>
        <p:nvPicPr>
          <p:cNvPr id="307" name="Google Shape;307;p2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08" name="Google Shape;308;p29"/>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API 호출</a:t>
            </a:r>
            <a:endParaRPr>
              <a:latin typeface="D2Coding" panose="020B0609020101020101" pitchFamily="49" charset="-127"/>
              <a:ea typeface="D2Coding" panose="020B0609020101020101" pitchFamily="49" charset="-127"/>
            </a:endParaRPr>
          </a:p>
        </p:txBody>
      </p:sp>
      <p:sp>
        <p:nvSpPr>
          <p:cNvPr id="309" name="Google Shape;309;p29"/>
          <p:cNvSpPr txBox="1"/>
          <p:nvPr/>
        </p:nvSpPr>
        <p:spPr>
          <a:xfrm>
            <a:off x="581025" y="2133600"/>
            <a:ext cx="5229300" cy="443198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그래서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api호출을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받아냈지만</a:t>
            </a:r>
            <a:r>
              <a:rPr lang="en-US" sz="1500" dirty="0">
                <a:solidFill>
                  <a:srgbClr val="CBD5E1"/>
                </a:solidFill>
                <a:latin typeface="D2Coding" panose="020B0609020101020101" pitchFamily="49" charset="-127"/>
                <a:ea typeface="D2Coding" panose="020B0609020101020101" pitchFamily="49" charset="-127"/>
                <a:cs typeface="Inter"/>
                <a:sym typeface="Inter"/>
              </a:rPr>
              <a:t>, 또 </a:t>
            </a:r>
            <a:r>
              <a:rPr lang="en-US" sz="1500" dirty="0" err="1">
                <a:solidFill>
                  <a:srgbClr val="CBD5E1"/>
                </a:solidFill>
                <a:latin typeface="D2Coding" panose="020B0609020101020101" pitchFamily="49" charset="-127"/>
                <a:ea typeface="D2Coding" panose="020B0609020101020101" pitchFamily="49" charset="-127"/>
                <a:cs typeface="Inter"/>
                <a:sym typeface="Inter"/>
              </a:rPr>
              <a:t>다른</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문제가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있었다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바로</a:t>
            </a:r>
            <a:r>
              <a:rPr lang="en-US" sz="1500" dirty="0">
                <a:solidFill>
                  <a:srgbClr val="CBD5E1"/>
                </a:solidFill>
                <a:latin typeface="D2Coding" panose="020B0609020101020101" pitchFamily="49" charset="-127"/>
                <a:ea typeface="D2Coding" panose="020B0609020101020101" pitchFamily="49" charset="-127"/>
                <a:cs typeface="Inter"/>
                <a:sym typeface="Inter"/>
              </a:rPr>
              <a:t> JSON </a:t>
            </a:r>
            <a:r>
              <a:rPr lang="en-US" sz="1500" dirty="0" err="1">
                <a:solidFill>
                  <a:srgbClr val="CBD5E1"/>
                </a:solidFill>
                <a:latin typeface="D2Coding" panose="020B0609020101020101" pitchFamily="49" charset="-127"/>
                <a:ea typeface="D2Coding" panose="020B0609020101020101" pitchFamily="49" charset="-127"/>
                <a:cs typeface="Inter"/>
                <a:sym typeface="Inter"/>
              </a:rPr>
              <a:t>처리였다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JSON은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C언어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환경에서는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처리를</a:t>
            </a:r>
            <a:r>
              <a:rPr lang="en-US" sz="1500" dirty="0">
                <a:solidFill>
                  <a:srgbClr val="CBD5E1"/>
                </a:solidFill>
                <a:latin typeface="D2Coding" panose="020B0609020101020101" pitchFamily="49" charset="-127"/>
                <a:ea typeface="D2Coding" panose="020B0609020101020101" pitchFamily="49" charset="-127"/>
                <a:cs typeface="Inter"/>
                <a:sym typeface="Inter"/>
              </a:rPr>
              <a:t> 할 </a:t>
            </a:r>
            <a:r>
              <a:rPr lang="en-US" sz="1500" dirty="0" err="1">
                <a:solidFill>
                  <a:srgbClr val="CBD5E1"/>
                </a:solidFill>
                <a:latin typeface="D2Coding" panose="020B0609020101020101" pitchFamily="49" charset="-127"/>
                <a:ea typeface="D2Coding" panose="020B0609020101020101" pitchFamily="49" charset="-127"/>
                <a:cs typeface="Inter"/>
                <a:sym typeface="Inter"/>
              </a:rPr>
              <a:t>환경이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구축이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안되어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진짜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외부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라이브러리를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사용해야했다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찾은게</a:t>
            </a:r>
            <a:r>
              <a:rPr lang="en-US" sz="1500" dirty="0">
                <a:solidFill>
                  <a:srgbClr val="CBD5E1"/>
                </a:solidFill>
                <a:latin typeface="D2Coding" panose="020B0609020101020101" pitchFamily="49" charset="-127"/>
                <a:ea typeface="D2Coding" panose="020B0609020101020101" pitchFamily="49" charset="-127"/>
                <a:cs typeface="Inter"/>
                <a:sym typeface="Inter"/>
              </a:rPr>
              <a:t> CJSON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인데</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a:solidFill>
                  <a:srgbClr val="CBD5E1"/>
                </a:solidFill>
                <a:latin typeface="D2Coding" panose="020B0609020101020101" pitchFamily="49" charset="-127"/>
                <a:ea typeface="D2Coding" panose="020B0609020101020101" pitchFamily="49" charset="-127"/>
                <a:cs typeface="Inter"/>
                <a:sym typeface="Inter"/>
              </a:rPr>
              <a:t>이 </a:t>
            </a:r>
            <a:r>
              <a:rPr lang="en-US" sz="1500" dirty="0" err="1">
                <a:solidFill>
                  <a:srgbClr val="CBD5E1"/>
                </a:solidFill>
                <a:latin typeface="D2Coding" panose="020B0609020101020101" pitchFamily="49" charset="-127"/>
                <a:ea typeface="D2Coding" panose="020B0609020101020101" pitchFamily="49" charset="-127"/>
                <a:cs typeface="Inter"/>
                <a:sym typeface="Inter"/>
              </a:rPr>
              <a:t>라이브러리는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가벼워서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거창한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설치도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필요없고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그냥</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프로젝트에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가져다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두면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설치가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끝이었다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하지만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외부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라이브러리를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가져다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쓴만큼</a:t>
            </a:r>
            <a:r>
              <a:rPr lang="en-US" sz="1500" dirty="0">
                <a:solidFill>
                  <a:srgbClr val="CBD5E1"/>
                </a:solidFill>
                <a:latin typeface="D2Coding" panose="020B0609020101020101" pitchFamily="49" charset="-127"/>
                <a:ea typeface="D2Coding" panose="020B0609020101020101" pitchFamily="49" charset="-127"/>
                <a:cs typeface="Inter"/>
                <a:sym typeface="Inter"/>
              </a:rPr>
              <a:t> CJSON </a:t>
            </a:r>
            <a:r>
              <a:rPr lang="en-US" sz="1500" dirty="0" err="1">
                <a:solidFill>
                  <a:srgbClr val="CBD5E1"/>
                </a:solidFill>
                <a:latin typeface="D2Coding" panose="020B0609020101020101" pitchFamily="49" charset="-127"/>
                <a:ea typeface="D2Coding" panose="020B0609020101020101" pitchFamily="49" charset="-127"/>
                <a:cs typeface="Inter"/>
                <a:sym typeface="Inter"/>
              </a:rPr>
              <a:t>라이브러리를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숙지할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필요도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함께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생긴거라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개발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속도는</a:t>
            </a:r>
            <a:r>
              <a:rPr lang="en-US" sz="1500" dirty="0">
                <a:solidFill>
                  <a:srgbClr val="CBD5E1"/>
                </a:solidFill>
                <a:latin typeface="D2Coding" panose="020B0609020101020101" pitchFamily="49" charset="-127"/>
                <a:ea typeface="D2Coding" panose="020B0609020101020101" pitchFamily="49" charset="-127"/>
                <a:cs typeface="Inter"/>
                <a:sym typeface="Inter"/>
              </a:rPr>
              <a:t> 더 </a:t>
            </a:r>
            <a:r>
              <a:rPr lang="en-US" sz="1500" dirty="0" err="1">
                <a:solidFill>
                  <a:srgbClr val="CBD5E1"/>
                </a:solidFill>
                <a:latin typeface="D2Coding" panose="020B0609020101020101" pitchFamily="49" charset="-127"/>
                <a:ea typeface="D2Coding" panose="020B0609020101020101" pitchFamily="49" charset="-127"/>
                <a:cs typeface="Inter"/>
                <a:sym typeface="Inter"/>
              </a:rPr>
              <a:t>느려졌다</a:t>
            </a: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sp>
        <p:nvSpPr>
          <p:cNvPr id="310" name="Google Shape;310;p29"/>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11" name="Google Shape;311;p29"/>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12" name="Google Shape;312;p29"/>
          <p:cNvSpPr txBox="1"/>
          <p:nvPr/>
        </p:nvSpPr>
        <p:spPr>
          <a:xfrm>
            <a:off x="7077325" y="5408875"/>
            <a:ext cx="4725900" cy="55396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참고로 외부 라이브러리의 의존성도 낮출수 있다</a:t>
            </a:r>
            <a:endParaRPr>
              <a:latin typeface="D2Coding" panose="020B0609020101020101" pitchFamily="49" charset="-127"/>
              <a:ea typeface="D2Coding" panose="020B0609020101020101" pitchFamily="49" charset="-127"/>
            </a:endParaRPr>
          </a:p>
        </p:txBody>
      </p:sp>
      <p:pic>
        <p:nvPicPr>
          <p:cNvPr id="313" name="Google Shape;313;p29"/>
          <p:cNvPicPr preferRelativeResize="0"/>
          <p:nvPr/>
        </p:nvPicPr>
        <p:blipFill rotWithShape="1">
          <a:blip r:embed="rId4">
            <a:alphaModFix/>
          </a:blip>
          <a:srcRect r="54967"/>
          <a:stretch/>
        </p:blipFill>
        <p:spPr>
          <a:xfrm>
            <a:off x="6312625" y="729050"/>
            <a:ext cx="5490598" cy="459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17"/>
        <p:cNvGrpSpPr/>
        <p:nvPr/>
      </p:nvGrpSpPr>
      <p:grpSpPr>
        <a:xfrm>
          <a:off x="0" y="0"/>
          <a:ext cx="0" cy="0"/>
          <a:chOff x="0" y="0"/>
          <a:chExt cx="0" cy="0"/>
        </a:xfrm>
      </p:grpSpPr>
      <p:pic>
        <p:nvPicPr>
          <p:cNvPr id="318" name="Google Shape;318;p30"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19" name="Google Shape;319;p30"/>
          <p:cNvSpPr txBox="1"/>
          <p:nvPr/>
        </p:nvSpPr>
        <p:spPr>
          <a:xfrm>
            <a:off x="581025" y="1724025"/>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예외처리</a:t>
            </a:r>
            <a:endParaRPr>
              <a:latin typeface="D2Coding" panose="020B0609020101020101" pitchFamily="49" charset="-127"/>
              <a:ea typeface="D2Coding" panose="020B0609020101020101" pitchFamily="49" charset="-127"/>
            </a:endParaRPr>
          </a:p>
        </p:txBody>
      </p:sp>
      <p:sp>
        <p:nvSpPr>
          <p:cNvPr id="320" name="Google Shape;320;p30"/>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21" name="Google Shape;321;p30"/>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22" name="Google Shape;322;p30"/>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pic>
        <p:nvPicPr>
          <p:cNvPr id="323" name="Google Shape;323;p30"/>
          <p:cNvPicPr preferRelativeResize="0"/>
          <p:nvPr/>
        </p:nvPicPr>
        <p:blipFill rotWithShape="1">
          <a:blip r:embed="rId4">
            <a:alphaModFix/>
          </a:blip>
          <a:srcRect r="15846"/>
          <a:stretch/>
        </p:blipFill>
        <p:spPr>
          <a:xfrm>
            <a:off x="6777362" y="2744900"/>
            <a:ext cx="5325824" cy="1808250"/>
          </a:xfrm>
          <a:prstGeom prst="rect">
            <a:avLst/>
          </a:prstGeom>
          <a:noFill/>
          <a:ln>
            <a:noFill/>
          </a:ln>
        </p:spPr>
      </p:pic>
      <p:sp>
        <p:nvSpPr>
          <p:cNvPr id="324" name="Google Shape;324;p30"/>
          <p:cNvSpPr txBox="1"/>
          <p:nvPr/>
        </p:nvSpPr>
        <p:spPr>
          <a:xfrm>
            <a:off x="581025" y="2133600"/>
            <a:ext cx="5810400" cy="461661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이제 1개의 시즌값을 불러오는 기능을 완성했다고 싶은 찰나</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오류의 가능성을 하나 생각했다.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만약 사용자가 우발적 혹은 고의로 존재하지 않는 시즌을 입력한다면?</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실제로 존재하지 않는 시즌을 입력하면 아무것도 안나오다가 함수가 끝나기도 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존재하지 않는 시즌을 입력하면 404 에러를 반환하는걸 이용해서</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이전에 이용한걸 응용해 예외처리를 하고 함수를 종료하는 기능을 추가했다</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28"/>
        <p:cNvGrpSpPr/>
        <p:nvPr/>
      </p:nvGrpSpPr>
      <p:grpSpPr>
        <a:xfrm>
          <a:off x="0" y="0"/>
          <a:ext cx="0" cy="0"/>
          <a:chOff x="0" y="0"/>
          <a:chExt cx="0" cy="0"/>
        </a:xfrm>
      </p:grpSpPr>
      <p:pic>
        <p:nvPicPr>
          <p:cNvPr id="329" name="Google Shape;329;p3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30" name="Google Shape;330;p31"/>
          <p:cNvSpPr txBox="1"/>
          <p:nvPr/>
        </p:nvSpPr>
        <p:spPr>
          <a:xfrm>
            <a:off x="670925" y="1735675"/>
            <a:ext cx="5490600" cy="4321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1404" b="1" dirty="0">
                <a:solidFill>
                  <a:srgbClr val="FFFFFF"/>
                </a:solidFill>
                <a:latin typeface="D2Coding" panose="020B0609020101020101" pitchFamily="49" charset="-127"/>
                <a:ea typeface="D2Coding" panose="020B0609020101020101" pitchFamily="49" charset="-127"/>
                <a:cs typeface="Inter"/>
                <a:sym typeface="Inter"/>
              </a:rPr>
              <a:t>유저</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검색</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그리고</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구현했어야</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했던</a:t>
            </a:r>
            <a:r>
              <a:rPr lang="en-US" sz="1404" b="1" dirty="0">
                <a:solidFill>
                  <a:srgbClr val="FFFFFF"/>
                </a:solidFill>
                <a:latin typeface="D2Coding" panose="020B0609020101020101" pitchFamily="49" charset="-127"/>
                <a:ea typeface="D2Coding" panose="020B0609020101020101" pitchFamily="49" charset="-127"/>
                <a:cs typeface="Inter"/>
                <a:sym typeface="Inter"/>
              </a:rPr>
              <a:t> 것 과 API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구조의</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갑작스러운</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변경</a:t>
            </a:r>
            <a:endParaRPr dirty="0">
              <a:latin typeface="D2Coding" panose="020B0609020101020101" pitchFamily="49" charset="-127"/>
              <a:ea typeface="D2Coding" panose="020B0609020101020101" pitchFamily="49" charset="-127"/>
            </a:endParaRPr>
          </a:p>
        </p:txBody>
      </p:sp>
      <p:sp>
        <p:nvSpPr>
          <p:cNvPr id="331" name="Google Shape;331;p31"/>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32" name="Google Shape;332;p31"/>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33" name="Google Shape;333;p31"/>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34" name="Google Shape;334;p31"/>
          <p:cNvSpPr txBox="1"/>
          <p:nvPr/>
        </p:nvSpPr>
        <p:spPr>
          <a:xfrm>
            <a:off x="581025" y="2133600"/>
            <a:ext cx="5810400" cy="3508623"/>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현재</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프로그램에서</a:t>
            </a:r>
            <a:r>
              <a:rPr lang="en-US" sz="1500" dirty="0">
                <a:solidFill>
                  <a:srgbClr val="CBD5E1"/>
                </a:solidFill>
                <a:latin typeface="D2Coding" panose="020B0609020101020101" pitchFamily="49" charset="-127"/>
                <a:ea typeface="D2Coding" panose="020B0609020101020101" pitchFamily="49" charset="-127"/>
                <a:cs typeface="Inter"/>
                <a:sym typeface="Inter"/>
              </a:rPr>
              <a:t> 4번을 </a:t>
            </a:r>
            <a:r>
              <a:rPr lang="en-US" sz="1500" dirty="0" err="1">
                <a:solidFill>
                  <a:srgbClr val="CBD5E1"/>
                </a:solidFill>
                <a:latin typeface="D2Coding" panose="020B0609020101020101" pitchFamily="49" charset="-127"/>
                <a:ea typeface="D2Coding" panose="020B0609020101020101" pitchFamily="49" charset="-127"/>
                <a:cs typeface="Inter"/>
                <a:sym typeface="Inter"/>
              </a:rPr>
              <a:t>치면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원하는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찾아볼</a:t>
            </a:r>
            <a:r>
              <a:rPr lang="en-US" sz="1500" dirty="0">
                <a:solidFill>
                  <a:srgbClr val="CBD5E1"/>
                </a:solidFill>
                <a:latin typeface="D2Coding" panose="020B0609020101020101" pitchFamily="49" charset="-127"/>
                <a:ea typeface="D2Coding" panose="020B0609020101020101" pitchFamily="49" charset="-127"/>
                <a:cs typeface="Inter"/>
                <a:sym typeface="Inter"/>
              </a:rPr>
              <a:t> 수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하지만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해당</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기능은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원래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의도로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제작된게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아니었다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원래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ko-KR" altLang="en-US" sz="1500" dirty="0">
                <a:solidFill>
                  <a:srgbClr val="CBD5E1"/>
                </a:solidFill>
                <a:latin typeface="D2Coding" panose="020B0609020101020101" pitchFamily="49" charset="-127"/>
                <a:ea typeface="D2Coding" panose="020B0609020101020101" pitchFamily="49" charset="-127"/>
                <a:cs typeface="Inter"/>
                <a:sym typeface="Inter"/>
              </a:rPr>
              <a:t>유저</a:t>
            </a:r>
            <a:r>
              <a:rPr lang="en-US" sz="1500" dirty="0" err="1">
                <a:solidFill>
                  <a:srgbClr val="CBD5E1"/>
                </a:solidFill>
                <a:latin typeface="D2Coding" panose="020B0609020101020101" pitchFamily="49" charset="-127"/>
                <a:ea typeface="D2Coding" panose="020B0609020101020101" pitchFamily="49" charset="-127"/>
                <a:cs typeface="Inter"/>
                <a:sym typeface="Inter"/>
              </a:rPr>
              <a:t>검색의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의도는</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AutoNum type="arabicPeriod"/>
            </a:pPr>
            <a:r>
              <a:rPr lang="en-US" sz="1500" dirty="0" err="1">
                <a:solidFill>
                  <a:srgbClr val="CBD5E1"/>
                </a:solidFill>
                <a:latin typeface="D2Coding" panose="020B0609020101020101" pitchFamily="49" charset="-127"/>
                <a:ea typeface="D2Coding" panose="020B0609020101020101" pitchFamily="49" charset="-127"/>
                <a:cs typeface="Inter"/>
                <a:sym typeface="Inter"/>
              </a:rPr>
              <a:t>멀티-시즌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명령어를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이용해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구조체에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저장한다</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AutoNum type="arabicPeriod"/>
            </a:pPr>
            <a:r>
              <a:rPr lang="ko-KR" altLang="en-US" sz="1500" dirty="0">
                <a:solidFill>
                  <a:srgbClr val="CBD5E1"/>
                </a:solidFill>
                <a:latin typeface="D2Coding" panose="020B0609020101020101" pitchFamily="49" charset="-127"/>
                <a:ea typeface="D2Coding" panose="020B0609020101020101" pitchFamily="49" charset="-127"/>
                <a:cs typeface="Inter"/>
                <a:sym typeface="Inter"/>
              </a:rPr>
              <a:t>유저</a:t>
            </a:r>
            <a:r>
              <a:rPr lang="en-US" sz="1500" dirty="0" err="1">
                <a:solidFill>
                  <a:srgbClr val="CBD5E1"/>
                </a:solidFill>
                <a:latin typeface="D2Coding" panose="020B0609020101020101" pitchFamily="49" charset="-127"/>
                <a:ea typeface="D2Coding" panose="020B0609020101020101" pitchFamily="49" charset="-127"/>
                <a:cs typeface="Inter"/>
                <a:sym typeface="Inter"/>
              </a:rPr>
              <a:t>검색을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시행했을때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구조체를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돌면서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닉네임에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맞는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UserNum을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찾은</a:t>
            </a:r>
            <a:r>
              <a:rPr lang="en-US" sz="1500" dirty="0">
                <a:solidFill>
                  <a:srgbClr val="CBD5E1"/>
                </a:solidFill>
                <a:latin typeface="D2Coding" panose="020B0609020101020101" pitchFamily="49" charset="-127"/>
                <a:ea typeface="D2Coding" panose="020B0609020101020101" pitchFamily="49" charset="-127"/>
                <a:cs typeface="Inter"/>
                <a:sym typeface="Inter"/>
              </a:rPr>
              <a:t> 뒤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그걸</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보내서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받아오는</a:t>
            </a:r>
            <a:r>
              <a:rPr lang="en-US" sz="1500" dirty="0">
                <a:solidFill>
                  <a:srgbClr val="CBD5E1"/>
                </a:solidFill>
                <a:latin typeface="D2Coding" panose="020B0609020101020101" pitchFamily="49" charset="-127"/>
                <a:ea typeface="D2Coding" panose="020B0609020101020101" pitchFamily="49" charset="-127"/>
                <a:cs typeface="Inter"/>
                <a:sym typeface="Inter"/>
              </a:rPr>
              <a:t> 게 </a:t>
            </a:r>
            <a:r>
              <a:rPr lang="en-US" sz="1500" dirty="0" err="1">
                <a:solidFill>
                  <a:srgbClr val="CBD5E1"/>
                </a:solidFill>
                <a:latin typeface="D2Coding" panose="020B0609020101020101" pitchFamily="49" charset="-127"/>
                <a:ea typeface="D2Coding" panose="020B0609020101020101" pitchFamily="49" charset="-127"/>
                <a:cs typeface="Inter"/>
                <a:sym typeface="Inter"/>
              </a:rPr>
              <a:t>원래의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설계</a:t>
            </a: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pic>
        <p:nvPicPr>
          <p:cNvPr id="335" name="Google Shape;335;p31"/>
          <p:cNvPicPr preferRelativeResize="0"/>
          <p:nvPr/>
        </p:nvPicPr>
        <p:blipFill>
          <a:blip r:embed="rId4">
            <a:alphaModFix/>
          </a:blip>
          <a:stretch>
            <a:fillRect/>
          </a:stretch>
        </p:blipFill>
        <p:spPr>
          <a:xfrm>
            <a:off x="7706988" y="581025"/>
            <a:ext cx="3286125" cy="2019300"/>
          </a:xfrm>
          <a:prstGeom prst="rect">
            <a:avLst/>
          </a:prstGeom>
          <a:noFill/>
          <a:ln>
            <a:noFill/>
          </a:ln>
        </p:spPr>
      </p:pic>
      <p:pic>
        <p:nvPicPr>
          <p:cNvPr id="336" name="Google Shape;336;p31"/>
          <p:cNvPicPr preferRelativeResize="0"/>
          <p:nvPr/>
        </p:nvPicPr>
        <p:blipFill rotWithShape="1">
          <a:blip r:embed="rId5">
            <a:alphaModFix/>
          </a:blip>
          <a:srcRect r="39914"/>
          <a:stretch/>
        </p:blipFill>
        <p:spPr>
          <a:xfrm>
            <a:off x="6508101" y="2600325"/>
            <a:ext cx="3515525" cy="3870550"/>
          </a:xfrm>
          <a:prstGeom prst="rect">
            <a:avLst/>
          </a:prstGeom>
          <a:noFill/>
          <a:ln>
            <a:noFill/>
          </a:ln>
        </p:spPr>
      </p:pic>
      <p:pic>
        <p:nvPicPr>
          <p:cNvPr id="3" name="Picture 2">
            <a:extLst>
              <a:ext uri="{FF2B5EF4-FFF2-40B4-BE49-F238E27FC236}">
                <a16:creationId xmlns:a16="http://schemas.microsoft.com/office/drawing/2014/main" id="{330798B0-9010-53B8-C55A-DF85E7A4CE76}"/>
              </a:ext>
            </a:extLst>
          </p:cNvPr>
          <p:cNvPicPr>
            <a:picLocks noChangeAspect="1"/>
          </p:cNvPicPr>
          <p:nvPr/>
        </p:nvPicPr>
        <p:blipFill>
          <a:blip r:embed="rId6"/>
          <a:stretch>
            <a:fillRect/>
          </a:stretch>
        </p:blipFill>
        <p:spPr>
          <a:xfrm>
            <a:off x="9022117" y="2553872"/>
            <a:ext cx="3124495" cy="4091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91"/>
        <p:cNvGrpSpPr/>
        <p:nvPr/>
      </p:nvGrpSpPr>
      <p:grpSpPr>
        <a:xfrm>
          <a:off x="0" y="0"/>
          <a:ext cx="0" cy="0"/>
          <a:chOff x="0" y="0"/>
          <a:chExt cx="0" cy="0"/>
        </a:xfrm>
      </p:grpSpPr>
      <p:pic>
        <p:nvPicPr>
          <p:cNvPr id="92" name="Google Shape;92;p14"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93" name="Google Shape;93;p14" descr="image.png"/>
          <p:cNvPicPr preferRelativeResize="0"/>
          <p:nvPr/>
        </p:nvPicPr>
        <p:blipFill rotWithShape="1">
          <a:blip r:embed="rId4">
            <a:alphaModFix/>
          </a:blip>
          <a:srcRect/>
          <a:stretch/>
        </p:blipFill>
        <p:spPr>
          <a:xfrm>
            <a:off x="581025" y="1724025"/>
            <a:ext cx="5229225" cy="4552950"/>
          </a:xfrm>
          <a:prstGeom prst="rect">
            <a:avLst/>
          </a:prstGeom>
          <a:noFill/>
          <a:ln>
            <a:noFill/>
          </a:ln>
        </p:spPr>
      </p:pic>
      <p:pic>
        <p:nvPicPr>
          <p:cNvPr id="94" name="Google Shape;94;p14" descr="image.png"/>
          <p:cNvPicPr preferRelativeResize="0"/>
          <p:nvPr/>
        </p:nvPicPr>
        <p:blipFill rotWithShape="1">
          <a:blip r:embed="rId5">
            <a:alphaModFix/>
          </a:blip>
          <a:srcRect/>
          <a:stretch/>
        </p:blipFill>
        <p:spPr>
          <a:xfrm>
            <a:off x="6381750" y="1724025"/>
            <a:ext cx="5229225" cy="4552950"/>
          </a:xfrm>
          <a:prstGeom prst="rect">
            <a:avLst/>
          </a:prstGeom>
          <a:noFill/>
          <a:ln>
            <a:noFill/>
          </a:ln>
        </p:spPr>
      </p:pic>
      <p:sp>
        <p:nvSpPr>
          <p:cNvPr id="95" name="Google Shape;95;p14"/>
          <p:cNvSpPr txBox="1"/>
          <p:nvPr/>
        </p:nvSpPr>
        <p:spPr>
          <a:xfrm>
            <a:off x="971550" y="2114550"/>
            <a:ext cx="46707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개발동기</a:t>
            </a:r>
            <a:endParaRPr>
              <a:latin typeface="D2Coding" panose="020B0609020101020101" pitchFamily="49" charset="-127"/>
              <a:ea typeface="D2Coding" panose="020B0609020101020101" pitchFamily="49" charset="-127"/>
            </a:endParaRPr>
          </a:p>
        </p:txBody>
      </p:sp>
      <p:sp>
        <p:nvSpPr>
          <p:cNvPr id="96" name="Google Shape;96;p14"/>
          <p:cNvSpPr txBox="1"/>
          <p:nvPr/>
        </p:nvSpPr>
        <p:spPr>
          <a:xfrm>
            <a:off x="971550" y="2524125"/>
            <a:ext cx="4448100" cy="221599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최근에 이터널 리턴이라는 게임에 빠지게 되었다. 롤보다는 플레이타임도 짧으면서 교전이 많아 아주 재미있는데, 게임 데이터를를 볼때마다 이상하게도 롤보다는 통계라던가 그런게 많이 덜 지원되는 모습이었다. 그래서  이걸 어떻게든 발전 시킬수 있지 않을까 라고 생각해 이걸 만들게 되었다.</a:t>
            </a:r>
            <a:endParaRPr>
              <a:latin typeface="D2Coding" panose="020B0609020101020101" pitchFamily="49" charset="-127"/>
              <a:ea typeface="D2Coding" panose="020B0609020101020101" pitchFamily="49" charset="-127"/>
            </a:endParaRPr>
          </a:p>
        </p:txBody>
      </p:sp>
      <p:sp>
        <p:nvSpPr>
          <p:cNvPr id="97" name="Google Shape;97;p14"/>
          <p:cNvSpPr txBox="1"/>
          <p:nvPr/>
        </p:nvSpPr>
        <p:spPr>
          <a:xfrm>
            <a:off x="6772275" y="2114550"/>
            <a:ext cx="46707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기획 의도</a:t>
            </a:r>
            <a:endParaRPr>
              <a:latin typeface="D2Coding" panose="020B0609020101020101" pitchFamily="49" charset="-127"/>
              <a:ea typeface="D2Coding" panose="020B0609020101020101" pitchFamily="49" charset="-127"/>
            </a:endParaRPr>
          </a:p>
        </p:txBody>
      </p:sp>
      <p:sp>
        <p:nvSpPr>
          <p:cNvPr id="98" name="Google Shape;98;p14"/>
          <p:cNvSpPr txBox="1"/>
          <p:nvPr/>
        </p:nvSpPr>
        <p:spPr>
          <a:xfrm>
            <a:off x="6772275" y="2524125"/>
            <a:ext cx="4448100" cy="2215991"/>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현제 이터널 리턴의 랭킹 시스템은 단편적인 랭킹정도만 확인 가능하고, 여러 시즌에 걸쳐서 랭킹의 지표를 분석할수가 없었다. 예를 들면 누가 가장 랭킹판에 오래 있었는지, 누가 가장 고점을 찍고 있는지 등등. 그래서 그러한 변화를 관측하기 위해서 이런 기획을 했다</a:t>
            </a:r>
            <a:endParaRPr>
              <a:latin typeface="D2Coding" panose="020B0609020101020101" pitchFamily="49" charset="-127"/>
              <a:ea typeface="D2Coding" panose="020B0609020101020101" pitchFamily="49" charset="-127"/>
            </a:endParaRPr>
          </a:p>
        </p:txBody>
      </p:sp>
      <p:sp>
        <p:nvSpPr>
          <p:cNvPr id="99" name="Google Shape;99;p14"/>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프로젝트 개요</a:t>
            </a:r>
            <a:endParaRPr>
              <a:latin typeface="D2Coding" panose="020B0609020101020101" pitchFamily="49" charset="-127"/>
              <a:ea typeface="D2Coding" panose="020B0609020101020101" pitchFamily="49" charset="-127"/>
            </a:endParaRPr>
          </a:p>
        </p:txBody>
      </p:sp>
      <p:sp>
        <p:nvSpPr>
          <p:cNvPr id="100" name="Google Shape;100;p14"/>
          <p:cNvSpPr/>
          <p:nvPr/>
        </p:nvSpPr>
        <p:spPr>
          <a:xfrm>
            <a:off x="581025" y="1333500"/>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40"/>
        <p:cNvGrpSpPr/>
        <p:nvPr/>
      </p:nvGrpSpPr>
      <p:grpSpPr>
        <a:xfrm>
          <a:off x="0" y="0"/>
          <a:ext cx="0" cy="0"/>
          <a:chOff x="0" y="0"/>
          <a:chExt cx="0" cy="0"/>
        </a:xfrm>
      </p:grpSpPr>
      <p:pic>
        <p:nvPicPr>
          <p:cNvPr id="341" name="Google Shape;341;p32"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42" name="Google Shape;342;p32"/>
          <p:cNvSpPr txBox="1"/>
          <p:nvPr/>
        </p:nvSpPr>
        <p:spPr>
          <a:xfrm>
            <a:off x="670925" y="1735675"/>
            <a:ext cx="5490600" cy="4321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1404" b="1" dirty="0">
                <a:solidFill>
                  <a:srgbClr val="FFFFFF"/>
                </a:solidFill>
                <a:latin typeface="D2Coding" panose="020B0609020101020101" pitchFamily="49" charset="-127"/>
                <a:ea typeface="D2Coding" panose="020B0609020101020101" pitchFamily="49" charset="-127"/>
                <a:cs typeface="Inter"/>
                <a:sym typeface="Inter"/>
              </a:rPr>
              <a:t>유저</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검색</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그리고</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구현했어야</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했던</a:t>
            </a:r>
            <a:r>
              <a:rPr lang="en-US" sz="1404" b="1" dirty="0">
                <a:solidFill>
                  <a:srgbClr val="FFFFFF"/>
                </a:solidFill>
                <a:latin typeface="D2Coding" panose="020B0609020101020101" pitchFamily="49" charset="-127"/>
                <a:ea typeface="D2Coding" panose="020B0609020101020101" pitchFamily="49" charset="-127"/>
                <a:cs typeface="Inter"/>
                <a:sym typeface="Inter"/>
              </a:rPr>
              <a:t> 것 과 API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구조의</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갑작스러운</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변경</a:t>
            </a:r>
            <a:endParaRPr dirty="0">
              <a:latin typeface="D2Coding" panose="020B0609020101020101" pitchFamily="49" charset="-127"/>
              <a:ea typeface="D2Coding" panose="020B0609020101020101" pitchFamily="49" charset="-127"/>
            </a:endParaRPr>
          </a:p>
        </p:txBody>
      </p:sp>
      <p:sp>
        <p:nvSpPr>
          <p:cNvPr id="343" name="Google Shape;343;p32"/>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44" name="Google Shape;344;p32"/>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45" name="Google Shape;345;p32"/>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46" name="Google Shape;346;p32"/>
          <p:cNvSpPr txBox="1"/>
          <p:nvPr/>
        </p:nvSpPr>
        <p:spPr>
          <a:xfrm>
            <a:off x="581025" y="2133600"/>
            <a:ext cx="5810400" cy="461661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하지만 개발 도중 운영자가 개인정보 보호 라는 명목하에 갑자기</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API 구조를 바꾸는 일이 일어났다.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 상황을 설명하기 쉽게 신분증으로 비유하자면 주민등록번호를 보여주던 userNum이 사라져</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기존의 UserNum에는 쓰레기 값만 들어가게 되고(추정)</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대신 일회성 코드마냥 바뀌는 UID가 나오게 되었다.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하지만, 랭킹 API에는 userNum처럼 UID를 반환하지 않아</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기능을 뜯어고쳐야 했고, 여기서부터 생지옥을 겪게 되었다.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pic>
        <p:nvPicPr>
          <p:cNvPr id="347" name="Google Shape;347;p32"/>
          <p:cNvPicPr preferRelativeResize="0"/>
          <p:nvPr/>
        </p:nvPicPr>
        <p:blipFill rotWithShape="1">
          <a:blip r:embed="rId4">
            <a:alphaModFix/>
          </a:blip>
          <a:srcRect b="57517"/>
          <a:stretch/>
        </p:blipFill>
        <p:spPr>
          <a:xfrm>
            <a:off x="6908325" y="581025"/>
            <a:ext cx="4647700" cy="1491150"/>
          </a:xfrm>
          <a:prstGeom prst="rect">
            <a:avLst/>
          </a:prstGeom>
          <a:noFill/>
          <a:ln>
            <a:noFill/>
          </a:ln>
        </p:spPr>
      </p:pic>
      <p:pic>
        <p:nvPicPr>
          <p:cNvPr id="348" name="Google Shape;348;p32"/>
          <p:cNvPicPr preferRelativeResize="0"/>
          <p:nvPr/>
        </p:nvPicPr>
        <p:blipFill rotWithShape="1">
          <a:blip r:embed="rId5">
            <a:alphaModFix/>
          </a:blip>
          <a:srcRect r="-10132"/>
          <a:stretch/>
        </p:blipFill>
        <p:spPr>
          <a:xfrm>
            <a:off x="6508049" y="2133599"/>
            <a:ext cx="5913278" cy="35814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52"/>
        <p:cNvGrpSpPr/>
        <p:nvPr/>
      </p:nvGrpSpPr>
      <p:grpSpPr>
        <a:xfrm>
          <a:off x="0" y="0"/>
          <a:ext cx="0" cy="0"/>
          <a:chOff x="0" y="0"/>
          <a:chExt cx="0" cy="0"/>
        </a:xfrm>
      </p:grpSpPr>
      <p:pic>
        <p:nvPicPr>
          <p:cNvPr id="353" name="Google Shape;353;p33"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54" name="Google Shape;354;p33"/>
          <p:cNvSpPr txBox="1"/>
          <p:nvPr/>
        </p:nvSpPr>
        <p:spPr>
          <a:xfrm>
            <a:off x="670925" y="1735675"/>
            <a:ext cx="5490600" cy="4321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1404" b="1" dirty="0">
                <a:solidFill>
                  <a:srgbClr val="FFFFFF"/>
                </a:solidFill>
                <a:latin typeface="D2Coding" panose="020B0609020101020101" pitchFamily="49" charset="-127"/>
                <a:ea typeface="D2Coding" panose="020B0609020101020101" pitchFamily="49" charset="-127"/>
                <a:cs typeface="Inter"/>
                <a:sym typeface="Inter"/>
              </a:rPr>
              <a:t>유저</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검색</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그리고</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구현했어야</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했던</a:t>
            </a:r>
            <a:r>
              <a:rPr lang="en-US" sz="1404" b="1" dirty="0">
                <a:solidFill>
                  <a:srgbClr val="FFFFFF"/>
                </a:solidFill>
                <a:latin typeface="D2Coding" panose="020B0609020101020101" pitchFamily="49" charset="-127"/>
                <a:ea typeface="D2Coding" panose="020B0609020101020101" pitchFamily="49" charset="-127"/>
                <a:cs typeface="Inter"/>
                <a:sym typeface="Inter"/>
              </a:rPr>
              <a:t> 것 과 API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구조의</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갑작스러운</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변경</a:t>
            </a:r>
            <a:endParaRPr dirty="0">
              <a:latin typeface="D2Coding" panose="020B0609020101020101" pitchFamily="49" charset="-127"/>
              <a:ea typeface="D2Coding" panose="020B0609020101020101" pitchFamily="49" charset="-127"/>
            </a:endParaRPr>
          </a:p>
        </p:txBody>
      </p:sp>
      <p:sp>
        <p:nvSpPr>
          <p:cNvPr id="355" name="Google Shape;355;p33"/>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56" name="Google Shape;356;p33"/>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57" name="Google Shape;357;p33"/>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58" name="Google Shape;358;p33"/>
          <p:cNvSpPr txBox="1"/>
          <p:nvPr/>
        </p:nvSpPr>
        <p:spPr>
          <a:xfrm>
            <a:off x="581025" y="2133600"/>
            <a:ext cx="5810400" cy="3877954"/>
          </a:xfrm>
          <a:prstGeom prst="rect">
            <a:avLst/>
          </a:prstGeom>
          <a:noFill/>
          <a:ln>
            <a:noFill/>
          </a:ln>
        </p:spPr>
        <p:txBody>
          <a:bodyPr spcFirstLastPara="1" wrap="square" lIns="91425" tIns="91425" rIns="91425" bIns="91425" anchor="t" anchorCtr="0">
            <a:spAutoFit/>
          </a:bodyPr>
          <a:lstStyle/>
          <a:p>
            <a:pPr marL="457200" lvl="0" indent="-323850" algn="l" rtl="0">
              <a:lnSpc>
                <a:spcPct val="160000"/>
              </a:lnSpc>
              <a:spcBef>
                <a:spcPts val="0"/>
              </a:spcBef>
              <a:spcAft>
                <a:spcPts val="0"/>
              </a:spcAft>
              <a:buClr>
                <a:srgbClr val="CBD5E1"/>
              </a:buClr>
              <a:buSzPts val="1500"/>
              <a:buFont typeface="Inter"/>
              <a:buChar char="-"/>
            </a:pPr>
            <a:r>
              <a:rPr lang="en-US" sz="1500" dirty="0">
                <a:solidFill>
                  <a:srgbClr val="CBD5E1"/>
                </a:solidFill>
                <a:latin typeface="D2Coding" panose="020B0609020101020101" pitchFamily="49" charset="-127"/>
                <a:ea typeface="D2Coding" panose="020B0609020101020101" pitchFamily="49" charset="-127"/>
                <a:cs typeface="Inter"/>
                <a:sym typeface="Inter"/>
              </a:rPr>
              <a:t>URL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인코딩</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얻을려면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API를</a:t>
            </a:r>
            <a:r>
              <a:rPr lang="en-US" sz="1500" dirty="0">
                <a:solidFill>
                  <a:srgbClr val="CBD5E1"/>
                </a:solidFill>
                <a:latin typeface="D2Coding" panose="020B0609020101020101" pitchFamily="49" charset="-127"/>
                <a:ea typeface="D2Coding" panose="020B0609020101020101" pitchFamily="49" charset="-127"/>
                <a:cs typeface="Inter"/>
                <a:sym typeface="Inter"/>
              </a:rPr>
              <a:t> 2번 </a:t>
            </a:r>
            <a:r>
              <a:rPr lang="en-US" sz="1500" dirty="0" err="1">
                <a:solidFill>
                  <a:srgbClr val="CBD5E1"/>
                </a:solidFill>
                <a:latin typeface="D2Coding" panose="020B0609020101020101" pitchFamily="49" charset="-127"/>
                <a:ea typeface="D2Coding" panose="020B0609020101020101" pitchFamily="49" charset="-127"/>
                <a:cs typeface="Inter"/>
                <a:sym typeface="Inter"/>
              </a:rPr>
              <a:t>거쳐야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한다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AutoNum type="arabicPeriod"/>
            </a:pPr>
            <a:r>
              <a:rPr lang="en-US" sz="1500" dirty="0" err="1">
                <a:solidFill>
                  <a:srgbClr val="CBD5E1"/>
                </a:solidFill>
                <a:latin typeface="D2Coding" panose="020B0609020101020101" pitchFamily="49" charset="-127"/>
                <a:ea typeface="D2Coding" panose="020B0609020101020101" pitchFamily="49" charset="-127"/>
                <a:cs typeface="Inter"/>
                <a:sym typeface="Inter"/>
              </a:rPr>
              <a:t>API로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UID를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얻어오기</a:t>
            </a:r>
            <a:r>
              <a:rPr lang="en-US" sz="1500" dirty="0">
                <a:solidFill>
                  <a:srgbClr val="CBD5E1"/>
                </a:solidFill>
                <a:latin typeface="D2Coding" panose="020B0609020101020101" pitchFamily="49" charset="-127"/>
                <a:ea typeface="D2Coding" panose="020B0609020101020101" pitchFamily="49" charset="-127"/>
                <a:cs typeface="Inter"/>
                <a:sym typeface="Inter"/>
              </a:rPr>
              <a:t>   2. </a:t>
            </a:r>
            <a:r>
              <a:rPr lang="en-US" sz="1500" dirty="0" err="1">
                <a:solidFill>
                  <a:srgbClr val="CBD5E1"/>
                </a:solidFill>
                <a:latin typeface="D2Coding" panose="020B0609020101020101" pitchFamily="49" charset="-127"/>
                <a:ea typeface="D2Coding" panose="020B0609020101020101" pitchFamily="49" charset="-127"/>
                <a:cs typeface="Inter"/>
                <a:sym typeface="Inter"/>
              </a:rPr>
              <a:t>해당</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UID를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기반으로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검색을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때리기</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하지만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UID를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얻어오기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위해서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한국어를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그대로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넣었더니</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인코딩</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오류가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식별을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못하는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일이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일어나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URL를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인코딩</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방법을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무려</a:t>
            </a:r>
            <a:r>
              <a:rPr lang="en-US" sz="1500" dirty="0">
                <a:solidFill>
                  <a:srgbClr val="CBD5E1"/>
                </a:solidFill>
                <a:latin typeface="D2Coding" panose="020B0609020101020101" pitchFamily="49" charset="-127"/>
                <a:ea typeface="D2Coding" panose="020B0609020101020101" pitchFamily="49" charset="-127"/>
                <a:cs typeface="Inter"/>
                <a:sym typeface="Inter"/>
              </a:rPr>
              <a:t> 3시간이나 </a:t>
            </a:r>
            <a:r>
              <a:rPr lang="en-US" sz="1500" dirty="0" err="1">
                <a:solidFill>
                  <a:srgbClr val="CBD5E1"/>
                </a:solidFill>
                <a:latin typeface="D2Coding" panose="020B0609020101020101" pitchFamily="49" charset="-127"/>
                <a:ea typeface="D2Coding" panose="020B0609020101020101" pitchFamily="49" charset="-127"/>
                <a:cs typeface="Inter"/>
                <a:sym typeface="Inter"/>
              </a:rPr>
              <a:t>찾아다녔다</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dirty="0">
                <a:solidFill>
                  <a:srgbClr val="CBD5E1"/>
                </a:solidFill>
                <a:latin typeface="D2Coding" panose="020B0609020101020101" pitchFamily="49" charset="-127"/>
                <a:ea typeface="D2Coding" panose="020B0609020101020101" pitchFamily="49" charset="-127"/>
                <a:cs typeface="Inter"/>
                <a:sym typeface="Inter"/>
              </a:rPr>
              <a:t>또,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인코딩을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할때</a:t>
            </a:r>
            <a:r>
              <a:rPr lang="en-US" sz="1500" dirty="0">
                <a:solidFill>
                  <a:srgbClr val="CBD5E1"/>
                </a:solidFill>
                <a:latin typeface="D2Coding" panose="020B0609020101020101" pitchFamily="49" charset="-127"/>
                <a:ea typeface="D2Coding" panose="020B0609020101020101" pitchFamily="49" charset="-127"/>
                <a:cs typeface="Inter"/>
                <a:sym typeface="Inter"/>
              </a:rPr>
              <a:t> EUC-</a:t>
            </a:r>
            <a:r>
              <a:rPr lang="en-US" sz="1500" dirty="0" err="1">
                <a:solidFill>
                  <a:srgbClr val="CBD5E1"/>
                </a:solidFill>
                <a:latin typeface="D2Coding" panose="020B0609020101020101" pitchFamily="49" charset="-127"/>
                <a:ea typeface="D2Coding" panose="020B0609020101020101" pitchFamily="49" charset="-127"/>
                <a:cs typeface="Inter"/>
                <a:sym typeface="Inter"/>
              </a:rPr>
              <a:t>KR과</a:t>
            </a:r>
            <a:r>
              <a:rPr lang="en-US" sz="1500" dirty="0">
                <a:solidFill>
                  <a:srgbClr val="CBD5E1"/>
                </a:solidFill>
                <a:latin typeface="D2Coding" panose="020B0609020101020101" pitchFamily="49" charset="-127"/>
                <a:ea typeface="D2Coding" panose="020B0609020101020101" pitchFamily="49" charset="-127"/>
                <a:cs typeface="Inter"/>
                <a:sym typeface="Inter"/>
              </a:rPr>
              <a:t> UTF-8 의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인코딩</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결과는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완전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다르기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때문에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입력받을때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입력</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인코딩을</a:t>
            </a:r>
            <a:r>
              <a:rPr lang="en-US" sz="1500" dirty="0">
                <a:solidFill>
                  <a:srgbClr val="CBD5E1"/>
                </a:solidFill>
                <a:latin typeface="D2Coding" panose="020B0609020101020101" pitchFamily="49" charset="-127"/>
                <a:ea typeface="D2Coding" panose="020B0609020101020101" pitchFamily="49" charset="-127"/>
                <a:cs typeface="Inter"/>
                <a:sym typeface="Inter"/>
              </a:rPr>
              <a:t> UTF-8로 </a:t>
            </a:r>
            <a:r>
              <a:rPr lang="en-US" sz="1500" dirty="0" err="1">
                <a:solidFill>
                  <a:srgbClr val="CBD5E1"/>
                </a:solidFill>
                <a:latin typeface="D2Coding" panose="020B0609020101020101" pitchFamily="49" charset="-127"/>
                <a:ea typeface="D2Coding" panose="020B0609020101020101" pitchFamily="49" charset="-127"/>
                <a:cs typeface="Inter"/>
                <a:sym typeface="Inter"/>
              </a:rPr>
              <a:t>해야한다는걸</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알아채기까지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무려</a:t>
            </a:r>
            <a:r>
              <a:rPr lang="en-US" sz="1500" dirty="0">
                <a:solidFill>
                  <a:srgbClr val="CBD5E1"/>
                </a:solidFill>
                <a:latin typeface="D2Coding" panose="020B0609020101020101" pitchFamily="49" charset="-127"/>
                <a:ea typeface="D2Coding" panose="020B0609020101020101" pitchFamily="49" charset="-127"/>
                <a:cs typeface="Inter"/>
                <a:sym typeface="Inter"/>
              </a:rPr>
              <a:t> 1시간이 </a:t>
            </a:r>
            <a:r>
              <a:rPr lang="en-US" sz="1500" dirty="0" err="1">
                <a:solidFill>
                  <a:srgbClr val="CBD5E1"/>
                </a:solidFill>
                <a:latin typeface="D2Coding" panose="020B0609020101020101" pitchFamily="49" charset="-127"/>
                <a:ea typeface="D2Coding" panose="020B0609020101020101" pitchFamily="49" charset="-127"/>
                <a:cs typeface="Inter"/>
                <a:sym typeface="Inter"/>
              </a:rPr>
              <a:t>걸렸다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pic>
        <p:nvPicPr>
          <p:cNvPr id="359" name="Google Shape;359;p33"/>
          <p:cNvPicPr preferRelativeResize="0"/>
          <p:nvPr/>
        </p:nvPicPr>
        <p:blipFill rotWithShape="1">
          <a:blip r:embed="rId4">
            <a:alphaModFix/>
          </a:blip>
          <a:srcRect r="10530"/>
          <a:stretch/>
        </p:blipFill>
        <p:spPr>
          <a:xfrm>
            <a:off x="6391425" y="445150"/>
            <a:ext cx="5490601" cy="4811124"/>
          </a:xfrm>
          <a:prstGeom prst="rect">
            <a:avLst/>
          </a:prstGeom>
          <a:noFill/>
          <a:ln>
            <a:noFill/>
          </a:ln>
        </p:spPr>
      </p:pic>
      <p:sp>
        <p:nvSpPr>
          <p:cNvPr id="360" name="Google Shape;360;p33"/>
          <p:cNvSpPr txBox="1"/>
          <p:nvPr/>
        </p:nvSpPr>
        <p:spPr>
          <a:xfrm>
            <a:off x="7449671" y="5458500"/>
            <a:ext cx="3191104" cy="553968"/>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dirty="0">
                <a:solidFill>
                  <a:srgbClr val="CBD5E1"/>
                </a:solidFill>
                <a:latin typeface="D2Coding" panose="020B0609020101020101" pitchFamily="49" charset="-127"/>
                <a:ea typeface="D2Coding" panose="020B0609020101020101" pitchFamily="49" charset="-127"/>
                <a:cs typeface="Inter"/>
                <a:sym typeface="Inter"/>
              </a:rPr>
              <a:t>아 </a:t>
            </a:r>
            <a:r>
              <a:rPr lang="en-US" sz="1500" dirty="0" err="1">
                <a:solidFill>
                  <a:srgbClr val="CBD5E1"/>
                </a:solidFill>
                <a:latin typeface="D2Coding" panose="020B0609020101020101" pitchFamily="49" charset="-127"/>
                <a:ea typeface="D2Coding" panose="020B0609020101020101" pitchFamily="49" charset="-127"/>
                <a:cs typeface="Inter"/>
                <a:sym typeface="Inter"/>
              </a:rPr>
              <a:t>비트연산자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열심히</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공부할걸</a:t>
            </a:r>
            <a:endParaRPr dirty="0">
              <a:latin typeface="D2Coding" panose="020B0609020101020101" pitchFamily="49" charset="-127"/>
              <a:ea typeface="D2Coding" panose="020B0609020101020101" pitchFamily="49" charset="-127"/>
            </a:endParaRPr>
          </a:p>
        </p:txBody>
      </p:sp>
      <p:pic>
        <p:nvPicPr>
          <p:cNvPr id="3" name="Picture 2">
            <a:extLst>
              <a:ext uri="{FF2B5EF4-FFF2-40B4-BE49-F238E27FC236}">
                <a16:creationId xmlns:a16="http://schemas.microsoft.com/office/drawing/2014/main" id="{837E6A04-EA4F-9FD8-53FC-AE1C37A5AF87}"/>
              </a:ext>
            </a:extLst>
          </p:cNvPr>
          <p:cNvPicPr>
            <a:picLocks noChangeAspect="1"/>
          </p:cNvPicPr>
          <p:nvPr/>
        </p:nvPicPr>
        <p:blipFill>
          <a:blip r:embed="rId5"/>
          <a:stretch>
            <a:fillRect/>
          </a:stretch>
        </p:blipFill>
        <p:spPr>
          <a:xfrm>
            <a:off x="5627005" y="2958345"/>
            <a:ext cx="6657764" cy="10897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xit" presetSubtype="0" fill="hold" nodeType="withEffect">
                                  <p:stCondLst>
                                    <p:cond delay="0"/>
                                  </p:stCondLst>
                                  <p:childTnLst>
                                    <p:animEffect transition="out" filter="fade">
                                      <p:cBhvr>
                                        <p:cTn id="9" dur="500"/>
                                        <p:tgtEl>
                                          <p:spTgt spid="359"/>
                                        </p:tgtEl>
                                      </p:cBhvr>
                                    </p:animEffect>
                                    <p:set>
                                      <p:cBhvr>
                                        <p:cTn id="10" dur="1" fill="hold">
                                          <p:stCondLst>
                                            <p:cond delay="499"/>
                                          </p:stCondLst>
                                        </p:cTn>
                                        <p:tgtEl>
                                          <p:spTgt spid="3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64"/>
        <p:cNvGrpSpPr/>
        <p:nvPr/>
      </p:nvGrpSpPr>
      <p:grpSpPr>
        <a:xfrm>
          <a:off x="0" y="0"/>
          <a:ext cx="0" cy="0"/>
          <a:chOff x="0" y="0"/>
          <a:chExt cx="0" cy="0"/>
        </a:xfrm>
      </p:grpSpPr>
      <p:pic>
        <p:nvPicPr>
          <p:cNvPr id="365" name="Google Shape;365;p34"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66" name="Google Shape;366;p34"/>
          <p:cNvSpPr txBox="1"/>
          <p:nvPr/>
        </p:nvSpPr>
        <p:spPr>
          <a:xfrm>
            <a:off x="670925" y="1735675"/>
            <a:ext cx="5490600" cy="4321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1404" b="1" dirty="0">
                <a:solidFill>
                  <a:srgbClr val="FFFFFF"/>
                </a:solidFill>
                <a:latin typeface="D2Coding" panose="020B0609020101020101" pitchFamily="49" charset="-127"/>
                <a:ea typeface="D2Coding" panose="020B0609020101020101" pitchFamily="49" charset="-127"/>
                <a:cs typeface="Inter"/>
                <a:sym typeface="Inter"/>
              </a:rPr>
              <a:t>유저</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검색</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그리고</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구현했어야</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했던</a:t>
            </a:r>
            <a:r>
              <a:rPr lang="en-US" sz="1404" b="1" dirty="0">
                <a:solidFill>
                  <a:srgbClr val="FFFFFF"/>
                </a:solidFill>
                <a:latin typeface="D2Coding" panose="020B0609020101020101" pitchFamily="49" charset="-127"/>
                <a:ea typeface="D2Coding" panose="020B0609020101020101" pitchFamily="49" charset="-127"/>
                <a:cs typeface="Inter"/>
                <a:sym typeface="Inter"/>
              </a:rPr>
              <a:t> 것 과 API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구조의</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갑작스러운</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변경</a:t>
            </a:r>
            <a:endParaRPr dirty="0">
              <a:latin typeface="D2Coding" panose="020B0609020101020101" pitchFamily="49" charset="-127"/>
              <a:ea typeface="D2Coding" panose="020B0609020101020101" pitchFamily="49" charset="-127"/>
            </a:endParaRPr>
          </a:p>
        </p:txBody>
      </p:sp>
      <p:sp>
        <p:nvSpPr>
          <p:cNvPr id="367" name="Google Shape;367;p34"/>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68" name="Google Shape;368;p34"/>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69" name="Google Shape;369;p34"/>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70" name="Google Shape;370;p34"/>
          <p:cNvSpPr txBox="1"/>
          <p:nvPr/>
        </p:nvSpPr>
        <p:spPr>
          <a:xfrm>
            <a:off x="581025" y="2133600"/>
            <a:ext cx="5810400" cy="4985950"/>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-통계 출력</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이제 앞에서 온갖 수난을 겪고 이제 유저별 통계를 출력하는 단계가 남았다.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하지만, 끝날때까지 끝난건 아니었다.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이번에 날 붙잡은건 불친절한 API였다.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이슈는 2개였다.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AutoNum type="arabicPeriod"/>
            </a:pPr>
            <a:r>
              <a:rPr lang="en-US" sz="1500">
                <a:solidFill>
                  <a:srgbClr val="CBD5E1"/>
                </a:solidFill>
                <a:latin typeface="D2Coding" panose="020B0609020101020101" pitchFamily="49" charset="-127"/>
                <a:ea typeface="D2Coding" panose="020B0609020101020101" pitchFamily="49" charset="-127"/>
                <a:cs typeface="Inter"/>
                <a:sym typeface="Inter"/>
              </a:rPr>
              <a:t>MMR(RP)과 석차는 반환해도 티어는 반환 안함</a:t>
            </a:r>
            <a:endParaRPr sz="150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AutoNum type="arabicPeriod"/>
            </a:pPr>
            <a:r>
              <a:rPr lang="en-US" sz="1500">
                <a:solidFill>
                  <a:srgbClr val="CBD5E1"/>
                </a:solidFill>
                <a:latin typeface="D2Coding" panose="020B0609020101020101" pitchFamily="49" charset="-127"/>
                <a:ea typeface="D2Coding" panose="020B0609020101020101" pitchFamily="49" charset="-127"/>
                <a:cs typeface="Inter"/>
                <a:sym typeface="Inter"/>
              </a:rPr>
              <a:t>API 문서에 실험체 코드는 없었다는점</a:t>
            </a:r>
            <a:endParaRPr sz="1500">
              <a:solidFill>
                <a:srgbClr val="CBD5E1"/>
              </a:solidFill>
              <a:latin typeface="D2Coding" panose="020B0609020101020101" pitchFamily="49" charset="-127"/>
              <a:ea typeface="D2Coding" panose="020B0609020101020101" pitchFamily="49" charset="-127"/>
              <a:cs typeface="Inter"/>
              <a:sym typeface="Inter"/>
            </a:endParaRPr>
          </a:p>
          <a:p>
            <a:pPr marL="45720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여기서 이제 진짜 정신이 시들어가는 느낌이었다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하 괜히 했나 라면서 진짜 모든걸 포기하고 싶은 순간이었는데</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지금까지 해온게 아까워서 포기는 하고싶지도 않았다.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pic>
        <p:nvPicPr>
          <p:cNvPr id="371" name="Google Shape;371;p34"/>
          <p:cNvPicPr preferRelativeResize="0"/>
          <p:nvPr/>
        </p:nvPicPr>
        <p:blipFill>
          <a:blip r:embed="rId4">
            <a:alphaModFix/>
          </a:blip>
          <a:stretch>
            <a:fillRect/>
          </a:stretch>
        </p:blipFill>
        <p:spPr>
          <a:xfrm>
            <a:off x="5810325" y="2871096"/>
            <a:ext cx="6090875" cy="2781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75"/>
        <p:cNvGrpSpPr/>
        <p:nvPr/>
      </p:nvGrpSpPr>
      <p:grpSpPr>
        <a:xfrm>
          <a:off x="0" y="0"/>
          <a:ext cx="0" cy="0"/>
          <a:chOff x="0" y="0"/>
          <a:chExt cx="0" cy="0"/>
        </a:xfrm>
      </p:grpSpPr>
      <p:pic>
        <p:nvPicPr>
          <p:cNvPr id="376" name="Google Shape;376;p3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77" name="Google Shape;377;p35"/>
          <p:cNvSpPr txBox="1"/>
          <p:nvPr/>
        </p:nvSpPr>
        <p:spPr>
          <a:xfrm>
            <a:off x="670925" y="1735675"/>
            <a:ext cx="5490600" cy="4321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1404" b="1" dirty="0">
                <a:solidFill>
                  <a:srgbClr val="FFFFFF"/>
                </a:solidFill>
                <a:latin typeface="D2Coding" panose="020B0609020101020101" pitchFamily="49" charset="-127"/>
                <a:ea typeface="D2Coding" panose="020B0609020101020101" pitchFamily="49" charset="-127"/>
                <a:cs typeface="Inter"/>
                <a:sym typeface="Inter"/>
              </a:rPr>
              <a:t>유저</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검색</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그리고</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구현했어야</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했던</a:t>
            </a:r>
            <a:r>
              <a:rPr lang="en-US" sz="1404" b="1" dirty="0">
                <a:solidFill>
                  <a:srgbClr val="FFFFFF"/>
                </a:solidFill>
                <a:latin typeface="D2Coding" panose="020B0609020101020101" pitchFamily="49" charset="-127"/>
                <a:ea typeface="D2Coding" panose="020B0609020101020101" pitchFamily="49" charset="-127"/>
                <a:cs typeface="Inter"/>
                <a:sym typeface="Inter"/>
              </a:rPr>
              <a:t> 것 과 API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구조의</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갑작스러운</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변경</a:t>
            </a:r>
            <a:endParaRPr dirty="0">
              <a:latin typeface="D2Coding" panose="020B0609020101020101" pitchFamily="49" charset="-127"/>
              <a:ea typeface="D2Coding" panose="020B0609020101020101" pitchFamily="49" charset="-127"/>
            </a:endParaRPr>
          </a:p>
        </p:txBody>
      </p:sp>
      <p:sp>
        <p:nvSpPr>
          <p:cNvPr id="378" name="Google Shape;378;p35"/>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79" name="Google Shape;379;p35"/>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80" name="Google Shape;380;p35"/>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81" name="Google Shape;381;p35"/>
          <p:cNvSpPr txBox="1"/>
          <p:nvPr/>
        </p:nvSpPr>
        <p:spPr>
          <a:xfrm>
            <a:off x="581025" y="2133600"/>
            <a:ext cx="5810400" cy="3139291"/>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dirty="0">
                <a:solidFill>
                  <a:srgbClr val="CBD5E1"/>
                </a:solidFill>
                <a:latin typeface="D2Coding" panose="020B0609020101020101" pitchFamily="49" charset="-127"/>
                <a:ea typeface="D2Coding" panose="020B0609020101020101" pitchFamily="49" charset="-127"/>
                <a:cs typeface="Inter"/>
                <a:sym typeface="Inter"/>
              </a:rPr>
              <a:t>이 </a:t>
            </a:r>
            <a:r>
              <a:rPr lang="en-US" sz="1500" dirty="0" err="1">
                <a:solidFill>
                  <a:srgbClr val="CBD5E1"/>
                </a:solidFill>
                <a:latin typeface="D2Coding" panose="020B0609020101020101" pitchFamily="49" charset="-127"/>
                <a:ea typeface="D2Coding" panose="020B0609020101020101" pitchFamily="49" charset="-127"/>
                <a:cs typeface="Inter"/>
                <a:sym typeface="Inter"/>
              </a:rPr>
              <a:t>불친절함을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극복하기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위해</a:t>
            </a:r>
            <a:r>
              <a:rPr lang="en-US" sz="1500" dirty="0">
                <a:solidFill>
                  <a:srgbClr val="CBD5E1"/>
                </a:solidFill>
                <a:latin typeface="D2Coding" panose="020B0609020101020101" pitchFamily="49" charset="-127"/>
                <a:ea typeface="D2Coding" panose="020B0609020101020101" pitchFamily="49" charset="-127"/>
                <a:cs typeface="Inter"/>
                <a:sym typeface="Inter"/>
              </a:rPr>
              <a:t> 한 것</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AutoNum type="arabicPeriod"/>
            </a:pPr>
            <a:r>
              <a:rPr lang="en-US" sz="1500" dirty="0" err="1">
                <a:solidFill>
                  <a:srgbClr val="CBD5E1"/>
                </a:solidFill>
                <a:latin typeface="D2Coding" panose="020B0609020101020101" pitchFamily="49" charset="-127"/>
                <a:ea typeface="D2Coding" panose="020B0609020101020101" pitchFamily="49" charset="-127"/>
                <a:cs typeface="Inter"/>
                <a:sym typeface="Inter"/>
              </a:rPr>
              <a:t>티어를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분리하는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로직을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직접</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노가다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뛰어서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만들었다</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457200" lvl="0" indent="-323850" algn="l" rtl="0">
              <a:lnSpc>
                <a:spcPct val="160000"/>
              </a:lnSpc>
              <a:spcBef>
                <a:spcPts val="0"/>
              </a:spcBef>
              <a:spcAft>
                <a:spcPts val="0"/>
              </a:spcAft>
              <a:buClr>
                <a:srgbClr val="CBD5E1"/>
              </a:buClr>
              <a:buSzPts val="1500"/>
              <a:buFont typeface="Inter"/>
              <a:buChar char="-"/>
            </a:pPr>
            <a:r>
              <a:rPr lang="en-US" sz="1500" dirty="0" err="1">
                <a:solidFill>
                  <a:srgbClr val="CBD5E1"/>
                </a:solidFill>
                <a:latin typeface="D2Coding" panose="020B0609020101020101" pitchFamily="49" charset="-127"/>
                <a:ea typeface="D2Coding" panose="020B0609020101020101" pitchFamily="49" charset="-127"/>
                <a:cs typeface="Inter"/>
                <a:sym typeface="Inter"/>
              </a:rPr>
              <a:t>이제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랭크</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시스템을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뒤져서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어디서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어디까지가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티어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범위인지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알아낸</a:t>
            </a:r>
            <a:r>
              <a:rPr lang="en-US" sz="1500" dirty="0">
                <a:solidFill>
                  <a:srgbClr val="CBD5E1"/>
                </a:solidFill>
                <a:latin typeface="D2Coding" panose="020B0609020101020101" pitchFamily="49" charset="-127"/>
                <a:ea typeface="D2Coding" panose="020B0609020101020101" pitchFamily="49" charset="-127"/>
                <a:cs typeface="Inter"/>
                <a:sym typeface="Inter"/>
              </a:rPr>
              <a:t> 뒤 </a:t>
            </a:r>
            <a:r>
              <a:rPr lang="en-US" sz="1500" dirty="0" err="1">
                <a:solidFill>
                  <a:srgbClr val="CBD5E1"/>
                </a:solidFill>
                <a:latin typeface="D2Coding" panose="020B0609020101020101" pitchFamily="49" charset="-127"/>
                <a:ea typeface="D2Coding" panose="020B0609020101020101" pitchFamily="49" charset="-127"/>
                <a:cs typeface="Inter"/>
                <a:sym typeface="Inter"/>
              </a:rPr>
              <a:t>if문을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왕창</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넣는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노가다를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뛰어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티어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분류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체계를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만들었다</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133350" lvl="0" algn="l" rtl="0">
              <a:lnSpc>
                <a:spcPct val="160000"/>
              </a:lnSpc>
              <a:spcBef>
                <a:spcPts val="0"/>
              </a:spcBef>
              <a:spcAft>
                <a:spcPts val="0"/>
              </a:spcAft>
              <a:buClr>
                <a:srgbClr val="CBD5E1"/>
              </a:buClr>
              <a:buSzPts val="1500"/>
            </a:pPr>
            <a:r>
              <a:rPr lang="ko-KR" altLang="en-US" sz="1500" dirty="0">
                <a:solidFill>
                  <a:srgbClr val="CBD5E1"/>
                </a:solidFill>
                <a:latin typeface="D2Coding" panose="020B0609020101020101" pitchFamily="49" charset="-127"/>
                <a:ea typeface="D2Coding" panose="020B0609020101020101" pitchFamily="49" charset="-127"/>
                <a:cs typeface="Inter"/>
                <a:sym typeface="Inter"/>
              </a:rPr>
              <a:t>２．</a:t>
            </a:r>
            <a:r>
              <a:rPr lang="en-US" sz="1500" dirty="0" err="1">
                <a:solidFill>
                  <a:srgbClr val="CBD5E1"/>
                </a:solidFill>
                <a:latin typeface="D2Coding" panose="020B0609020101020101" pitchFamily="49" charset="-127"/>
                <a:ea typeface="D2Coding" panose="020B0609020101020101" pitchFamily="49" charset="-127"/>
                <a:cs typeface="Inter"/>
                <a:sym typeface="Inter"/>
              </a:rPr>
              <a:t>실험체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코드를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맵핑하기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위한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데이터를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노가다를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뛰어서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하드코딩으로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json</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데이터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안에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넣었다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pic>
        <p:nvPicPr>
          <p:cNvPr id="382" name="Google Shape;382;p35"/>
          <p:cNvPicPr preferRelativeResize="0"/>
          <p:nvPr/>
        </p:nvPicPr>
        <p:blipFill>
          <a:blip r:embed="rId4">
            <a:alphaModFix/>
          </a:blip>
          <a:stretch>
            <a:fillRect/>
          </a:stretch>
        </p:blipFill>
        <p:spPr>
          <a:xfrm>
            <a:off x="6478134" y="-69975"/>
            <a:ext cx="5132982" cy="6858000"/>
          </a:xfrm>
          <a:prstGeom prst="rect">
            <a:avLst/>
          </a:prstGeom>
          <a:noFill/>
          <a:ln>
            <a:noFill/>
          </a:ln>
        </p:spPr>
      </p:pic>
      <p:pic>
        <p:nvPicPr>
          <p:cNvPr id="383" name="Google Shape;383;p35"/>
          <p:cNvPicPr preferRelativeResize="0"/>
          <p:nvPr/>
        </p:nvPicPr>
        <p:blipFill>
          <a:blip r:embed="rId5">
            <a:alphaModFix/>
          </a:blip>
          <a:stretch>
            <a:fillRect/>
          </a:stretch>
        </p:blipFill>
        <p:spPr>
          <a:xfrm>
            <a:off x="8268318" y="0"/>
            <a:ext cx="1115315"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82"/>
                                        </p:tgtEl>
                                      </p:cBhvr>
                                    </p:animEffect>
                                    <p:set>
                                      <p:cBhvr>
                                        <p:cTn id="7" dur="1" fill="hold">
                                          <p:stCondLst>
                                            <p:cond delay="499"/>
                                          </p:stCondLst>
                                        </p:cTn>
                                        <p:tgtEl>
                                          <p:spTgt spid="38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fade">
                                      <p:cBhvr>
                                        <p:cTn id="10" dur="5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87"/>
        <p:cNvGrpSpPr/>
        <p:nvPr/>
      </p:nvGrpSpPr>
      <p:grpSpPr>
        <a:xfrm>
          <a:off x="0" y="0"/>
          <a:ext cx="0" cy="0"/>
          <a:chOff x="0" y="0"/>
          <a:chExt cx="0" cy="0"/>
        </a:xfrm>
      </p:grpSpPr>
      <p:pic>
        <p:nvPicPr>
          <p:cNvPr id="388" name="Google Shape;388;p36"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389" name="Google Shape;389;p36"/>
          <p:cNvSpPr txBox="1"/>
          <p:nvPr/>
        </p:nvSpPr>
        <p:spPr>
          <a:xfrm>
            <a:off x="670925" y="1735675"/>
            <a:ext cx="5490600" cy="43217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1404" b="1" dirty="0">
                <a:solidFill>
                  <a:srgbClr val="FFFFFF"/>
                </a:solidFill>
                <a:latin typeface="D2Coding" panose="020B0609020101020101" pitchFamily="49" charset="-127"/>
                <a:ea typeface="D2Coding" panose="020B0609020101020101" pitchFamily="49" charset="-127"/>
                <a:cs typeface="Inter"/>
                <a:sym typeface="Inter"/>
              </a:rPr>
              <a:t>유저</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검색</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그리고</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구현했어야</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했던</a:t>
            </a:r>
            <a:r>
              <a:rPr lang="en-US" sz="1404" b="1" dirty="0">
                <a:solidFill>
                  <a:srgbClr val="FFFFFF"/>
                </a:solidFill>
                <a:latin typeface="D2Coding" panose="020B0609020101020101" pitchFamily="49" charset="-127"/>
                <a:ea typeface="D2Coding" panose="020B0609020101020101" pitchFamily="49" charset="-127"/>
                <a:cs typeface="Inter"/>
                <a:sym typeface="Inter"/>
              </a:rPr>
              <a:t> 것 과 API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구조의</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갑작스러운</a:t>
            </a:r>
            <a:r>
              <a:rPr lang="en-US" sz="1404" b="1" dirty="0">
                <a:solidFill>
                  <a:srgbClr val="FFFFFF"/>
                </a:solidFill>
                <a:latin typeface="D2Coding" panose="020B0609020101020101" pitchFamily="49" charset="-127"/>
                <a:ea typeface="D2Coding" panose="020B0609020101020101" pitchFamily="49" charset="-127"/>
                <a:cs typeface="Inter"/>
                <a:sym typeface="Inter"/>
              </a:rPr>
              <a:t> </a:t>
            </a:r>
            <a:r>
              <a:rPr lang="en-US" sz="1404" b="1" dirty="0" err="1">
                <a:solidFill>
                  <a:srgbClr val="FFFFFF"/>
                </a:solidFill>
                <a:latin typeface="D2Coding" panose="020B0609020101020101" pitchFamily="49" charset="-127"/>
                <a:ea typeface="D2Coding" panose="020B0609020101020101" pitchFamily="49" charset="-127"/>
                <a:cs typeface="Inter"/>
                <a:sym typeface="Inter"/>
              </a:rPr>
              <a:t>변경</a:t>
            </a:r>
            <a:endParaRPr dirty="0">
              <a:latin typeface="D2Coding" panose="020B0609020101020101" pitchFamily="49" charset="-127"/>
              <a:ea typeface="D2Coding" panose="020B0609020101020101" pitchFamily="49" charset="-127"/>
            </a:endParaRPr>
          </a:p>
        </p:txBody>
      </p:sp>
      <p:sp>
        <p:nvSpPr>
          <p:cNvPr id="390" name="Google Shape;390;p36"/>
          <p:cNvSpPr txBox="1"/>
          <p:nvPr/>
        </p:nvSpPr>
        <p:spPr>
          <a:xfrm>
            <a:off x="581025" y="2133600"/>
            <a:ext cx="52293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391" name="Google Shape;391;p36"/>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개발일지</a:t>
            </a:r>
            <a:endParaRPr>
              <a:latin typeface="D2Coding" panose="020B0609020101020101" pitchFamily="49" charset="-127"/>
              <a:ea typeface="D2Coding" panose="020B0609020101020101" pitchFamily="49" charset="-127"/>
            </a:endParaRPr>
          </a:p>
        </p:txBody>
      </p:sp>
      <p:sp>
        <p:nvSpPr>
          <p:cNvPr id="392" name="Google Shape;392;p36"/>
          <p:cNvSpPr/>
          <p:nvPr/>
        </p:nvSpPr>
        <p:spPr>
          <a:xfrm>
            <a:off x="581025" y="1333500"/>
            <a:ext cx="11030100" cy="9600"/>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393" name="Google Shape;393;p36"/>
          <p:cNvSpPr txBox="1"/>
          <p:nvPr/>
        </p:nvSpPr>
        <p:spPr>
          <a:xfrm>
            <a:off x="581025" y="2133600"/>
            <a:ext cx="5810400" cy="3877954"/>
          </a:xfrm>
          <a:prstGeom prst="rect">
            <a:avLst/>
          </a:prstGeom>
          <a:noFill/>
          <a:ln>
            <a:noFill/>
          </a:ln>
        </p:spPr>
        <p:txBody>
          <a:bodyPr spcFirstLastPara="1" wrap="square" lIns="91425" tIns="91425" rIns="91425" bIns="91425" anchor="t" anchorCtr="0">
            <a:spAutoFit/>
          </a:bodyPr>
          <a:lstStyle/>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 노가다 끝에 이제 수업시간에 조금 다루었던 fopen을 기반으로</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파일을 연 뒤 이제 하도 해서 익숙한 cJSON을 이용해</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캐릭터의 맵핑을 성공했다.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 여기서 이제 처음에는 코드를 정수로 넣었는데, json이 정수는</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싫다고 투정을 부리면서 문자열을 바꾸라고 요구했다</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그래서 어쩔수 없이 api에서 오는 실험체 코드 정수형 데이터를 </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문자열로 바꿔주는 함수를 또 찾고 했다</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pic>
        <p:nvPicPr>
          <p:cNvPr id="394" name="Google Shape;394;p36"/>
          <p:cNvPicPr preferRelativeResize="0"/>
          <p:nvPr/>
        </p:nvPicPr>
        <p:blipFill rotWithShape="1">
          <a:blip r:embed="rId4">
            <a:alphaModFix/>
          </a:blip>
          <a:srcRect r="17444"/>
          <a:stretch/>
        </p:blipFill>
        <p:spPr>
          <a:xfrm>
            <a:off x="6041175" y="154925"/>
            <a:ext cx="6150819" cy="4630275"/>
          </a:xfrm>
          <a:prstGeom prst="rect">
            <a:avLst/>
          </a:prstGeom>
          <a:noFill/>
          <a:ln>
            <a:noFill/>
          </a:ln>
        </p:spPr>
      </p:pic>
      <p:pic>
        <p:nvPicPr>
          <p:cNvPr id="395" name="Google Shape;395;p36"/>
          <p:cNvPicPr preferRelativeResize="0"/>
          <p:nvPr/>
        </p:nvPicPr>
        <p:blipFill rotWithShape="1">
          <a:blip r:embed="rId5">
            <a:alphaModFix/>
          </a:blip>
          <a:srcRect r="24408"/>
          <a:stretch/>
        </p:blipFill>
        <p:spPr>
          <a:xfrm>
            <a:off x="6103200" y="4785200"/>
            <a:ext cx="4129375" cy="1956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399"/>
        <p:cNvGrpSpPr/>
        <p:nvPr/>
      </p:nvGrpSpPr>
      <p:grpSpPr>
        <a:xfrm>
          <a:off x="0" y="0"/>
          <a:ext cx="0" cy="0"/>
          <a:chOff x="0" y="0"/>
          <a:chExt cx="0" cy="0"/>
        </a:xfrm>
      </p:grpSpPr>
      <p:pic>
        <p:nvPicPr>
          <p:cNvPr id="400" name="Google Shape;400;p3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401" name="Google Shape;401;p37" descr="image.png"/>
          <p:cNvPicPr preferRelativeResize="0"/>
          <p:nvPr/>
        </p:nvPicPr>
        <p:blipFill rotWithShape="1">
          <a:blip r:embed="rId4">
            <a:alphaModFix/>
          </a:blip>
          <a:srcRect/>
          <a:stretch/>
        </p:blipFill>
        <p:spPr>
          <a:xfrm>
            <a:off x="581025" y="1319212"/>
            <a:ext cx="5229225" cy="3449687"/>
          </a:xfrm>
          <a:prstGeom prst="rect">
            <a:avLst/>
          </a:prstGeom>
          <a:noFill/>
          <a:ln>
            <a:noFill/>
          </a:ln>
        </p:spPr>
      </p:pic>
      <p:pic>
        <p:nvPicPr>
          <p:cNvPr id="402" name="Google Shape;402;p37" descr="image.png"/>
          <p:cNvPicPr preferRelativeResize="0"/>
          <p:nvPr/>
        </p:nvPicPr>
        <p:blipFill rotWithShape="1">
          <a:blip r:embed="rId5">
            <a:alphaModFix/>
          </a:blip>
          <a:srcRect/>
          <a:stretch/>
        </p:blipFill>
        <p:spPr>
          <a:xfrm>
            <a:off x="6381750" y="1319212"/>
            <a:ext cx="5229225" cy="3449687"/>
          </a:xfrm>
          <a:prstGeom prst="rect">
            <a:avLst/>
          </a:prstGeom>
          <a:noFill/>
          <a:ln>
            <a:noFill/>
          </a:ln>
        </p:spPr>
      </p:pic>
      <p:sp>
        <p:nvSpPr>
          <p:cNvPr id="403" name="Google Shape;403;p37"/>
          <p:cNvSpPr txBox="1"/>
          <p:nvPr/>
        </p:nvSpPr>
        <p:spPr>
          <a:xfrm>
            <a:off x="971550" y="1709737"/>
            <a:ext cx="4670700" cy="216000"/>
          </a:xfrm>
          <a:prstGeom prst="rect">
            <a:avLst/>
          </a:prstGeom>
          <a:noFill/>
          <a:ln>
            <a:noFill/>
          </a:ln>
        </p:spPr>
        <p:txBody>
          <a:bodyPr spcFirstLastPara="1" wrap="square" lIns="29185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제대로 된 기능의 부족</a:t>
            </a:r>
            <a:endParaRPr>
              <a:latin typeface="D2Coding" panose="020B0609020101020101" pitchFamily="49" charset="-127"/>
              <a:ea typeface="D2Coding" panose="020B0609020101020101" pitchFamily="49" charset="-127"/>
            </a:endParaRPr>
          </a:p>
        </p:txBody>
      </p:sp>
      <p:sp>
        <p:nvSpPr>
          <p:cNvPr id="404" name="Google Shape;404;p37"/>
          <p:cNvSpPr txBox="1"/>
          <p:nvPr/>
        </p:nvSpPr>
        <p:spPr>
          <a:xfrm>
            <a:off x="971550" y="2119312"/>
            <a:ext cx="4448100" cy="110799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시간에 쫓기다 보니 완전 제대로 된 통계를 산출하는 기능을 넣지 못한거 같다. 만약 시간이 된다면, 제대로 된 데이터를 산출하고 싶음.</a:t>
            </a:r>
            <a:endParaRPr>
              <a:latin typeface="D2Coding" panose="020B0609020101020101" pitchFamily="49" charset="-127"/>
              <a:ea typeface="D2Coding" panose="020B0609020101020101" pitchFamily="49" charset="-127"/>
            </a:endParaRPr>
          </a:p>
        </p:txBody>
      </p:sp>
      <p:sp>
        <p:nvSpPr>
          <p:cNvPr id="405" name="Google Shape;405;p37"/>
          <p:cNvSpPr txBox="1"/>
          <p:nvPr/>
        </p:nvSpPr>
        <p:spPr>
          <a:xfrm>
            <a:off x="6772275" y="1709737"/>
            <a:ext cx="4670700" cy="216000"/>
          </a:xfrm>
          <a:prstGeom prst="rect">
            <a:avLst/>
          </a:prstGeom>
          <a:noFill/>
          <a:ln>
            <a:noFill/>
          </a:ln>
        </p:spPr>
        <p:txBody>
          <a:bodyPr spcFirstLastPara="1" wrap="square" lIns="244225"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숙련도 부족</a:t>
            </a:r>
            <a:endParaRPr>
              <a:latin typeface="D2Coding" panose="020B0609020101020101" pitchFamily="49" charset="-127"/>
              <a:ea typeface="D2Coding" panose="020B0609020101020101" pitchFamily="49" charset="-127"/>
            </a:endParaRPr>
          </a:p>
        </p:txBody>
      </p:sp>
      <p:sp>
        <p:nvSpPr>
          <p:cNvPr id="406" name="Google Shape;406;p37"/>
          <p:cNvSpPr txBox="1"/>
          <p:nvPr/>
        </p:nvSpPr>
        <p:spPr>
          <a:xfrm>
            <a:off x="6772275" y="2054656"/>
            <a:ext cx="4448100" cy="2585323"/>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사실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많은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기능을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프로젝트를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하면서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급하게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배운거라</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머리속에서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개념들이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정리되지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않은체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그냥</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조각조각</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떠다니고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상태이다</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그래서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숙련도가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높았다면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프로젝트</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완성시간을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줄이고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프로젝트의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프로그램을</a:t>
            </a:r>
            <a:r>
              <a:rPr lang="en-US" sz="1500" dirty="0">
                <a:solidFill>
                  <a:srgbClr val="CBD5E1"/>
                </a:solidFill>
                <a:latin typeface="D2Coding" panose="020B0609020101020101" pitchFamily="49" charset="-127"/>
                <a:ea typeface="D2Coding" panose="020B0609020101020101" pitchFamily="49" charset="-127"/>
                <a:cs typeface="Inter"/>
                <a:sym typeface="Inter"/>
              </a:rPr>
              <a:t> 좀 더 </a:t>
            </a:r>
            <a:r>
              <a:rPr lang="en-US" sz="1500" dirty="0" err="1">
                <a:solidFill>
                  <a:srgbClr val="CBD5E1"/>
                </a:solidFill>
                <a:latin typeface="D2Coding" panose="020B0609020101020101" pitchFamily="49" charset="-127"/>
                <a:ea typeface="D2Coding" panose="020B0609020101020101" pitchFamily="49" charset="-127"/>
                <a:cs typeface="Inter"/>
                <a:sym typeface="Inter"/>
              </a:rPr>
              <a:t>풍성하게</a:t>
            </a:r>
            <a:r>
              <a:rPr lang="en-US" sz="1500" dirty="0">
                <a:solidFill>
                  <a:srgbClr val="CBD5E1"/>
                </a:solidFill>
                <a:latin typeface="D2Coding" panose="020B0609020101020101" pitchFamily="49" charset="-127"/>
                <a:ea typeface="D2Coding" panose="020B0609020101020101" pitchFamily="49" charset="-127"/>
                <a:cs typeface="Inter"/>
                <a:sym typeface="Inter"/>
              </a:rPr>
              <a:t> 할 수 </a:t>
            </a:r>
            <a:r>
              <a:rPr lang="en-US" sz="1500" dirty="0" err="1">
                <a:solidFill>
                  <a:srgbClr val="CBD5E1"/>
                </a:solidFill>
                <a:latin typeface="D2Coding" panose="020B0609020101020101" pitchFamily="49" charset="-127"/>
                <a:ea typeface="D2Coding" panose="020B0609020101020101" pitchFamily="49" charset="-127"/>
                <a:cs typeface="Inter"/>
                <a:sym typeface="Inter"/>
              </a:rPr>
              <a:t>있지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않을까</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생각했다</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pic>
        <p:nvPicPr>
          <p:cNvPr id="407" name="Google Shape;407;p37" descr="image.png"/>
          <p:cNvPicPr preferRelativeResize="0"/>
          <p:nvPr/>
        </p:nvPicPr>
        <p:blipFill rotWithShape="1">
          <a:blip r:embed="rId6">
            <a:alphaModFix/>
          </a:blip>
          <a:srcRect/>
          <a:stretch/>
        </p:blipFill>
        <p:spPr>
          <a:xfrm>
            <a:off x="971550" y="1728787"/>
            <a:ext cx="196601" cy="178296"/>
          </a:xfrm>
          <a:prstGeom prst="rect">
            <a:avLst/>
          </a:prstGeom>
          <a:noFill/>
          <a:ln>
            <a:noFill/>
          </a:ln>
        </p:spPr>
      </p:pic>
      <p:pic>
        <p:nvPicPr>
          <p:cNvPr id="408" name="Google Shape;408;p37" descr="image.png"/>
          <p:cNvPicPr preferRelativeResize="0"/>
          <p:nvPr/>
        </p:nvPicPr>
        <p:blipFill rotWithShape="1">
          <a:blip r:embed="rId7">
            <a:alphaModFix/>
          </a:blip>
          <a:srcRect/>
          <a:stretch/>
        </p:blipFill>
        <p:spPr>
          <a:xfrm>
            <a:off x="6772275" y="1728787"/>
            <a:ext cx="148976" cy="178296"/>
          </a:xfrm>
          <a:prstGeom prst="rect">
            <a:avLst/>
          </a:prstGeom>
          <a:noFill/>
          <a:ln>
            <a:noFill/>
          </a:ln>
        </p:spPr>
      </p:pic>
      <p:sp>
        <p:nvSpPr>
          <p:cNvPr id="409" name="Google Shape;409;p37"/>
          <p:cNvSpPr txBox="1"/>
          <p:nvPr/>
        </p:nvSpPr>
        <p:spPr>
          <a:xfrm>
            <a:off x="581025" y="176212"/>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프로젝트 고찰</a:t>
            </a:r>
            <a:endParaRPr>
              <a:latin typeface="D2Coding" panose="020B0609020101020101" pitchFamily="49" charset="-127"/>
              <a:ea typeface="D2Coding" panose="020B0609020101020101" pitchFamily="49" charset="-127"/>
            </a:endParaRPr>
          </a:p>
        </p:txBody>
      </p:sp>
      <p:sp>
        <p:nvSpPr>
          <p:cNvPr id="410" name="Google Shape;410;p37"/>
          <p:cNvSpPr/>
          <p:nvPr/>
        </p:nvSpPr>
        <p:spPr>
          <a:xfrm>
            <a:off x="581025" y="928687"/>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414"/>
        <p:cNvGrpSpPr/>
        <p:nvPr/>
      </p:nvGrpSpPr>
      <p:grpSpPr>
        <a:xfrm>
          <a:off x="0" y="0"/>
          <a:ext cx="0" cy="0"/>
          <a:chOff x="0" y="0"/>
          <a:chExt cx="0" cy="0"/>
        </a:xfrm>
      </p:grpSpPr>
      <p:pic>
        <p:nvPicPr>
          <p:cNvPr id="415" name="Google Shape;415;p38"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16" name="Google Shape;416;p38"/>
          <p:cNvSpPr txBox="1"/>
          <p:nvPr/>
        </p:nvSpPr>
        <p:spPr>
          <a:xfrm>
            <a:off x="581025" y="507950"/>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참고한 사이트</a:t>
            </a:r>
            <a:endParaRPr>
              <a:latin typeface="D2Coding" panose="020B0609020101020101" pitchFamily="49" charset="-127"/>
              <a:ea typeface="D2Coding" panose="020B0609020101020101" pitchFamily="49" charset="-127"/>
            </a:endParaRPr>
          </a:p>
        </p:txBody>
      </p:sp>
      <p:sp>
        <p:nvSpPr>
          <p:cNvPr id="417" name="Google Shape;417;p38"/>
          <p:cNvSpPr/>
          <p:nvPr/>
        </p:nvSpPr>
        <p:spPr>
          <a:xfrm>
            <a:off x="581025" y="1260425"/>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418" name="Google Shape;418;p38"/>
          <p:cNvSpPr/>
          <p:nvPr/>
        </p:nvSpPr>
        <p:spPr>
          <a:xfrm>
            <a:off x="1193550" y="1885550"/>
            <a:ext cx="10053600" cy="4362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2Coding" panose="020B0609020101020101" pitchFamily="49" charset="-127"/>
              <a:ea typeface="D2Coding" panose="020B0609020101020101" pitchFamily="49" charset="-127"/>
              <a:cs typeface="Calibri"/>
              <a:sym typeface="Calibri"/>
            </a:endParaRPr>
          </a:p>
        </p:txBody>
      </p:sp>
      <p:sp>
        <p:nvSpPr>
          <p:cNvPr id="419" name="Google Shape;419;p38"/>
          <p:cNvSpPr txBox="1"/>
          <p:nvPr/>
        </p:nvSpPr>
        <p:spPr>
          <a:xfrm>
            <a:off x="1448250" y="2740800"/>
            <a:ext cx="9295500" cy="137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a:solidFill>
                  <a:schemeClr val="dk1"/>
                </a:solidFill>
                <a:latin typeface="D2Coding" panose="020B0609020101020101" pitchFamily="49" charset="-127"/>
                <a:ea typeface="D2Coding" panose="020B0609020101020101" pitchFamily="49" charset="-127"/>
                <a:cs typeface="Calibri"/>
                <a:sym typeface="Calibri"/>
              </a:rPr>
              <a:t>사</a:t>
            </a:r>
            <a:r>
              <a:rPr lang="en-US" sz="3200">
                <a:solidFill>
                  <a:schemeClr val="lt1"/>
                </a:solidFill>
                <a:latin typeface="D2Coding" panose="020B0609020101020101" pitchFamily="49" charset="-127"/>
                <a:ea typeface="D2Coding" panose="020B0609020101020101" pitchFamily="49" charset="-127"/>
                <a:cs typeface="Inter Medium"/>
                <a:sym typeface="Inter Medium"/>
              </a:rPr>
              <a:t>참고한 사이트가 하도 많아 ppt에 넣기는 부족하여 깃허브에 남겨두었습니다</a:t>
            </a:r>
            <a:endParaRPr sz="3200">
              <a:solidFill>
                <a:schemeClr val="lt1"/>
              </a:solidFill>
              <a:latin typeface="D2Coding" panose="020B0609020101020101" pitchFamily="49" charset="-127"/>
              <a:ea typeface="D2Coding" panose="020B0609020101020101" pitchFamily="49" charset="-127"/>
              <a:cs typeface="Inter Medium"/>
              <a:sym typeface="Inter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423"/>
        <p:cNvGrpSpPr/>
        <p:nvPr/>
      </p:nvGrpSpPr>
      <p:grpSpPr>
        <a:xfrm>
          <a:off x="0" y="0"/>
          <a:ext cx="0" cy="0"/>
          <a:chOff x="0" y="0"/>
          <a:chExt cx="0" cy="0"/>
        </a:xfrm>
      </p:grpSpPr>
      <p:pic>
        <p:nvPicPr>
          <p:cNvPr id="424" name="Google Shape;424;p3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425" name="Google Shape;425;p39"/>
          <p:cNvSpPr txBox="1"/>
          <p:nvPr/>
        </p:nvSpPr>
        <p:spPr>
          <a:xfrm>
            <a:off x="4403228" y="2490788"/>
            <a:ext cx="3080400" cy="13854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0" b="1" i="0" u="none" strike="noStrike" cap="none">
                <a:solidFill>
                  <a:srgbClr val="00FF41"/>
                </a:solidFill>
                <a:latin typeface="D2Coding" panose="020B0609020101020101" pitchFamily="49" charset="-127"/>
                <a:ea typeface="D2Coding" panose="020B0609020101020101" pitchFamily="49" charset="-127"/>
                <a:cs typeface="Inter"/>
                <a:sym typeface="Inter"/>
              </a:rPr>
              <a:t>Q &amp; A</a:t>
            </a:r>
            <a:endParaRPr>
              <a:latin typeface="D2Coding" panose="020B0609020101020101" pitchFamily="49" charset="-127"/>
              <a:ea typeface="D2Coding" panose="020B0609020101020101" pitchFamily="49" charset="-127"/>
            </a:endParaRPr>
          </a:p>
        </p:txBody>
      </p:sp>
      <p:sp>
        <p:nvSpPr>
          <p:cNvPr id="426" name="Google Shape;426;p39"/>
          <p:cNvSpPr txBox="1"/>
          <p:nvPr/>
        </p:nvSpPr>
        <p:spPr>
          <a:xfrm>
            <a:off x="4476575" y="4062413"/>
            <a:ext cx="2933700" cy="369332"/>
          </a:xfrm>
          <a:prstGeom prst="rect">
            <a:avLst/>
          </a:prstGeom>
          <a:noFill/>
          <a:ln>
            <a:noFill/>
          </a:ln>
        </p:spPr>
        <p:txBody>
          <a:bodyPr spcFirstLastPara="1" wrap="square" lIns="0" tIns="0" rIns="0" bIns="0" anchor="t" anchorCtr="0">
            <a:spAutoFit/>
          </a:bodyPr>
          <a:lstStyle/>
          <a:p>
            <a:pPr marL="0" marR="0" lvl="0" indent="0" algn="ctr" rtl="0">
              <a:lnSpc>
                <a:spcPct val="160000"/>
              </a:lnSpc>
              <a:spcBef>
                <a:spcPts val="0"/>
              </a:spcBef>
              <a:spcAft>
                <a:spcPts val="0"/>
              </a:spcAft>
              <a:buNone/>
            </a:pP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Thank you for listening.</a:t>
            </a:r>
            <a:endParaRPr>
              <a:latin typeface="D2Coding" panose="020B0609020101020101" pitchFamily="49" charset="-127"/>
              <a:ea typeface="D2Coding" panose="020B0609020101020101" pitchFamily="49" charset="-127"/>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104"/>
        <p:cNvGrpSpPr/>
        <p:nvPr/>
      </p:nvGrpSpPr>
      <p:grpSpPr>
        <a:xfrm>
          <a:off x="0" y="0"/>
          <a:ext cx="0" cy="0"/>
          <a:chOff x="0" y="0"/>
          <a:chExt cx="0" cy="0"/>
        </a:xfrm>
      </p:grpSpPr>
      <p:pic>
        <p:nvPicPr>
          <p:cNvPr id="105" name="Google Shape;105;p15"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06" name="Google Shape;106;p15"/>
          <p:cNvSpPr txBox="1"/>
          <p:nvPr/>
        </p:nvSpPr>
        <p:spPr>
          <a:xfrm>
            <a:off x="581025" y="-2945606"/>
            <a:ext cx="11581447" cy="571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i="0" u="none" strike="noStrike" cap="none">
                <a:solidFill>
                  <a:srgbClr val="FFFFFF"/>
                </a:solidFill>
                <a:latin typeface="D2Coding" panose="020B0609020101020101" pitchFamily="49" charset="-127"/>
                <a:ea typeface="D2Coding" panose="020B0609020101020101" pitchFamily="49" charset="-127"/>
                <a:cs typeface="Inter"/>
                <a:sym typeface="Inter"/>
              </a:rPr>
              <a:t>System Architecture</a:t>
            </a:r>
            <a:endParaRPr>
              <a:latin typeface="D2Coding" panose="020B0609020101020101" pitchFamily="49" charset="-127"/>
              <a:ea typeface="D2Coding" panose="020B0609020101020101" pitchFamily="49" charset="-127"/>
            </a:endParaRPr>
          </a:p>
        </p:txBody>
      </p:sp>
      <p:sp>
        <p:nvSpPr>
          <p:cNvPr id="107" name="Google Shape;107;p15"/>
          <p:cNvSpPr/>
          <p:nvPr/>
        </p:nvSpPr>
        <p:spPr>
          <a:xfrm>
            <a:off x="581025" y="-2193131"/>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08" name="Google Shape;108;p15"/>
          <p:cNvSpPr txBox="1"/>
          <p:nvPr/>
        </p:nvSpPr>
        <p:spPr>
          <a:xfrm>
            <a:off x="581025" y="581025"/>
            <a:ext cx="11581500"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ko-KR" altLang="en-US" sz="3600" b="1" dirty="0">
                <a:solidFill>
                  <a:srgbClr val="FFFFFF"/>
                </a:solidFill>
                <a:latin typeface="D2Coding" panose="020B0609020101020101" pitchFamily="49" charset="-127"/>
                <a:ea typeface="D2Coding" panose="020B0609020101020101" pitchFamily="49" charset="-127"/>
                <a:sym typeface="Inter"/>
              </a:rPr>
              <a:t>중요 </a:t>
            </a:r>
            <a:r>
              <a:rPr lang="ko-KR" altLang="en-US" sz="3600" b="1" dirty="0" err="1">
                <a:solidFill>
                  <a:srgbClr val="FFFFFF"/>
                </a:solidFill>
                <a:latin typeface="D2Coding" panose="020B0609020101020101" pitchFamily="49" charset="-127"/>
                <a:ea typeface="D2Coding" panose="020B0609020101020101" pitchFamily="49" charset="-127"/>
                <a:sym typeface="Inter"/>
              </a:rPr>
              <a:t>해더</a:t>
            </a:r>
            <a:endParaRPr dirty="0">
              <a:latin typeface="D2Coding" panose="020B0609020101020101" pitchFamily="49" charset="-127"/>
              <a:ea typeface="D2Coding" panose="020B0609020101020101" pitchFamily="49" charset="-127"/>
            </a:endParaRPr>
          </a:p>
        </p:txBody>
      </p:sp>
      <p:pic>
        <p:nvPicPr>
          <p:cNvPr id="109" name="Google Shape;109;p15"/>
          <p:cNvPicPr preferRelativeResize="0"/>
          <p:nvPr/>
        </p:nvPicPr>
        <p:blipFill>
          <a:blip r:embed="rId4">
            <a:alphaModFix/>
          </a:blip>
          <a:stretch>
            <a:fillRect/>
          </a:stretch>
        </p:blipFill>
        <p:spPr>
          <a:xfrm>
            <a:off x="275275" y="1135125"/>
            <a:ext cx="11887201" cy="5438627"/>
          </a:xfrm>
          <a:prstGeom prst="rect">
            <a:avLst/>
          </a:prstGeom>
          <a:noFill/>
          <a:ln>
            <a:noFill/>
          </a:ln>
        </p:spPr>
      </p:pic>
      <p:sp>
        <p:nvSpPr>
          <p:cNvPr id="110" name="Google Shape;110;p15"/>
          <p:cNvSpPr txBox="1"/>
          <p:nvPr/>
        </p:nvSpPr>
        <p:spPr>
          <a:xfrm>
            <a:off x="1030250" y="2585375"/>
            <a:ext cx="4525500" cy="2915700"/>
          </a:xfrm>
          <a:prstGeom prst="rect">
            <a:avLst/>
          </a:prstGeom>
          <a:noFill/>
          <a:ln>
            <a:noFill/>
          </a:ln>
        </p:spPr>
        <p:txBody>
          <a:bodyPr spcFirstLastPara="1" wrap="square" lIns="91425" tIns="91425" rIns="91425" bIns="91425" anchor="t" anchorCtr="0">
            <a:noAutofit/>
          </a:bodyPr>
          <a:lstStyle/>
          <a:p>
            <a:pPr marL="0" lvl="0" indent="0" algn="l" rtl="0">
              <a:lnSpc>
                <a:spcPct val="183000"/>
              </a:lnSpc>
              <a:spcBef>
                <a:spcPts val="0"/>
              </a:spcBef>
              <a:spcAft>
                <a:spcPts val="0"/>
              </a:spcAft>
              <a:buClr>
                <a:schemeClr val="dk1"/>
              </a:buClr>
              <a:buSzPts val="1100"/>
              <a:buFont typeface="Arial"/>
              <a:buNone/>
            </a:pPr>
            <a:r>
              <a:rPr lang="en-US" sz="2000">
                <a:solidFill>
                  <a:srgbClr val="FFFFFF"/>
                </a:solidFill>
                <a:latin typeface="D2Coding" panose="020B0609020101020101" pitchFamily="49" charset="-127"/>
                <a:ea typeface="D2Coding" panose="020B0609020101020101" pitchFamily="49" charset="-127"/>
                <a:cs typeface="Inter Light"/>
                <a:sym typeface="Inter Light"/>
              </a:rPr>
              <a:t>- API 접속을 위해서 _popen 을 사용</a:t>
            </a:r>
            <a:endParaRPr sz="2000">
              <a:solidFill>
                <a:srgbClr val="FFFFFF"/>
              </a:solidFill>
              <a:latin typeface="D2Coding" panose="020B0609020101020101" pitchFamily="49" charset="-127"/>
              <a:ea typeface="D2Coding" panose="020B0609020101020101" pitchFamily="49" charset="-127"/>
              <a:cs typeface="Inter Light"/>
              <a:sym typeface="Inter Light"/>
            </a:endParaRPr>
          </a:p>
          <a:p>
            <a:pPr marL="0" lvl="0" indent="0" algn="l" rtl="0">
              <a:lnSpc>
                <a:spcPct val="183000"/>
              </a:lnSpc>
              <a:spcBef>
                <a:spcPts val="0"/>
              </a:spcBef>
              <a:spcAft>
                <a:spcPts val="0"/>
              </a:spcAft>
              <a:buClr>
                <a:schemeClr val="dk1"/>
              </a:buClr>
              <a:buSzPts val="1100"/>
              <a:buFont typeface="Arial"/>
              <a:buNone/>
            </a:pPr>
            <a:r>
              <a:rPr lang="en-US" sz="2000">
                <a:solidFill>
                  <a:srgbClr val="FFFFFF"/>
                </a:solidFill>
                <a:latin typeface="D2Coding" panose="020B0609020101020101" pitchFamily="49" charset="-127"/>
                <a:ea typeface="D2Coding" panose="020B0609020101020101" pitchFamily="49" charset="-127"/>
                <a:cs typeface="Inter Light"/>
                <a:sym typeface="Inter Light"/>
              </a:rPr>
              <a:t>- 파일 포인터를 만든 뒤 파이프를 통해 콘솔에서 표시하지 않고 버퍼로 반환함</a:t>
            </a:r>
            <a:endParaRPr sz="2000">
              <a:solidFill>
                <a:srgbClr val="FFFFFF"/>
              </a:solidFill>
              <a:latin typeface="D2Coding" panose="020B0609020101020101" pitchFamily="49" charset="-127"/>
              <a:ea typeface="D2Coding" panose="020B0609020101020101" pitchFamily="49" charset="-127"/>
              <a:cs typeface="Inter Light"/>
              <a:sym typeface="Inter Light"/>
            </a:endParaRPr>
          </a:p>
          <a:p>
            <a:pPr marL="0" lvl="0" indent="0" algn="l" rtl="0">
              <a:lnSpc>
                <a:spcPct val="183000"/>
              </a:lnSpc>
              <a:spcBef>
                <a:spcPts val="0"/>
              </a:spcBef>
              <a:spcAft>
                <a:spcPts val="0"/>
              </a:spcAft>
              <a:buClr>
                <a:schemeClr val="dk1"/>
              </a:buClr>
              <a:buSzPts val="1100"/>
              <a:buFont typeface="Arial"/>
              <a:buNone/>
            </a:pPr>
            <a:r>
              <a:rPr lang="en-US" sz="2000">
                <a:solidFill>
                  <a:srgbClr val="FFFFFF"/>
                </a:solidFill>
                <a:latin typeface="D2Coding" panose="020B0609020101020101" pitchFamily="49" charset="-127"/>
                <a:ea typeface="D2Coding" panose="020B0609020101020101" pitchFamily="49" charset="-127"/>
                <a:cs typeface="Inter Light"/>
                <a:sym typeface="Inter Light"/>
              </a:rPr>
              <a:t>- 이걸 통해서 명령어를 실행 가능</a:t>
            </a:r>
            <a:endParaRPr sz="2000">
              <a:solidFill>
                <a:srgbClr val="FFFFFF"/>
              </a:solidFill>
              <a:latin typeface="D2Coding" panose="020B0609020101020101" pitchFamily="49" charset="-127"/>
              <a:ea typeface="D2Coding" panose="020B0609020101020101" pitchFamily="49" charset="-127"/>
              <a:cs typeface="Inter Light"/>
              <a:sym typeface="Inter Light"/>
            </a:endParaRPr>
          </a:p>
          <a:p>
            <a:pPr marL="0" lvl="0" indent="0" algn="l" rtl="0">
              <a:spcBef>
                <a:spcPts val="0"/>
              </a:spcBef>
              <a:spcAft>
                <a:spcPts val="0"/>
              </a:spcAft>
              <a:buNone/>
            </a:pPr>
            <a:endParaRPr sz="2000">
              <a:solidFill>
                <a:schemeClr val="dk1"/>
              </a:solidFill>
              <a:latin typeface="D2Coding" panose="020B0609020101020101" pitchFamily="49" charset="-127"/>
              <a:ea typeface="D2Coding" panose="020B0609020101020101" pitchFamily="49" charset="-127"/>
              <a:cs typeface="Inter Light"/>
              <a:sym typeface="Inter Light"/>
            </a:endParaRPr>
          </a:p>
        </p:txBody>
      </p:sp>
      <p:sp>
        <p:nvSpPr>
          <p:cNvPr id="111" name="Google Shape;111;p15"/>
          <p:cNvSpPr txBox="1"/>
          <p:nvPr/>
        </p:nvSpPr>
        <p:spPr>
          <a:xfrm>
            <a:off x="6687725" y="2480400"/>
            <a:ext cx="4525500" cy="2915700"/>
          </a:xfrm>
          <a:prstGeom prst="rect">
            <a:avLst/>
          </a:prstGeom>
          <a:noFill/>
          <a:ln>
            <a:noFill/>
          </a:ln>
        </p:spPr>
        <p:txBody>
          <a:bodyPr spcFirstLastPara="1" wrap="square" lIns="91425" tIns="91425" rIns="91425" bIns="91425" anchor="t" anchorCtr="0">
            <a:noAutofit/>
          </a:bodyPr>
          <a:lstStyle/>
          <a:p>
            <a:pPr marL="0" lvl="0" indent="0" algn="l" rtl="0">
              <a:lnSpc>
                <a:spcPct val="183000"/>
              </a:lnSpc>
              <a:spcBef>
                <a:spcPts val="0"/>
              </a:spcBef>
              <a:spcAft>
                <a:spcPts val="0"/>
              </a:spcAft>
              <a:buClr>
                <a:schemeClr val="dk1"/>
              </a:buClr>
              <a:buSzPts val="1100"/>
              <a:buFont typeface="Arial"/>
              <a:buNone/>
            </a:pPr>
            <a:r>
              <a:rPr lang="en-US" sz="2000">
                <a:solidFill>
                  <a:srgbClr val="FFFFFF"/>
                </a:solidFill>
                <a:latin typeface="D2Coding" panose="020B0609020101020101" pitchFamily="49" charset="-127"/>
                <a:ea typeface="D2Coding" panose="020B0609020101020101" pitchFamily="49" charset="-127"/>
                <a:cs typeface="Inter Light"/>
                <a:sym typeface="Inter Light"/>
              </a:rPr>
              <a:t>-  유일하게 사용한 외부 라이브러리</a:t>
            </a:r>
            <a:endParaRPr sz="2000">
              <a:solidFill>
                <a:srgbClr val="FFFFFF"/>
              </a:solidFill>
              <a:latin typeface="D2Coding" panose="020B0609020101020101" pitchFamily="49" charset="-127"/>
              <a:ea typeface="D2Coding" panose="020B0609020101020101" pitchFamily="49" charset="-127"/>
              <a:cs typeface="Inter Light"/>
              <a:sym typeface="Inter Light"/>
            </a:endParaRPr>
          </a:p>
          <a:p>
            <a:pPr marL="0" lvl="0" indent="0" algn="l" rtl="0">
              <a:lnSpc>
                <a:spcPct val="183000"/>
              </a:lnSpc>
              <a:spcBef>
                <a:spcPts val="0"/>
              </a:spcBef>
              <a:spcAft>
                <a:spcPts val="0"/>
              </a:spcAft>
              <a:buClr>
                <a:schemeClr val="dk1"/>
              </a:buClr>
              <a:buSzPts val="1100"/>
              <a:buFont typeface="Arial"/>
              <a:buNone/>
            </a:pPr>
            <a:r>
              <a:rPr lang="en-US" sz="2000">
                <a:solidFill>
                  <a:srgbClr val="FFFFFF"/>
                </a:solidFill>
                <a:latin typeface="D2Coding" panose="020B0609020101020101" pitchFamily="49" charset="-127"/>
                <a:ea typeface="D2Coding" panose="020B0609020101020101" pitchFamily="49" charset="-127"/>
                <a:cs typeface="Inter Light"/>
                <a:sym typeface="Inter Light"/>
              </a:rPr>
              <a:t>-  json 데이터를 c언어 환경에서 다루게 해줌</a:t>
            </a:r>
            <a:endParaRPr sz="2000">
              <a:solidFill>
                <a:srgbClr val="FFFFFF"/>
              </a:solidFill>
              <a:latin typeface="D2Coding" panose="020B0609020101020101" pitchFamily="49" charset="-127"/>
              <a:ea typeface="D2Coding" panose="020B0609020101020101" pitchFamily="49" charset="-127"/>
              <a:cs typeface="Inter Light"/>
              <a:sym typeface="Inter Light"/>
            </a:endParaRPr>
          </a:p>
          <a:p>
            <a:pPr marL="0" lvl="0" indent="0" algn="l" rtl="0">
              <a:lnSpc>
                <a:spcPct val="183000"/>
              </a:lnSpc>
              <a:spcBef>
                <a:spcPts val="0"/>
              </a:spcBef>
              <a:spcAft>
                <a:spcPts val="0"/>
              </a:spcAft>
              <a:buClr>
                <a:schemeClr val="dk1"/>
              </a:buClr>
              <a:buSzPts val="1100"/>
              <a:buFont typeface="Arial"/>
              <a:buNone/>
            </a:pPr>
            <a:r>
              <a:rPr lang="en-US" sz="2000">
                <a:solidFill>
                  <a:srgbClr val="FFFFFF"/>
                </a:solidFill>
                <a:latin typeface="D2Coding" panose="020B0609020101020101" pitchFamily="49" charset="-127"/>
                <a:ea typeface="D2Coding" panose="020B0609020101020101" pitchFamily="49" charset="-127"/>
                <a:cs typeface="Inter Light"/>
                <a:sym typeface="Inter Light"/>
              </a:rPr>
              <a:t>- 하도 가벼운 라이브러리로 따로 거창한 설치 과정이 필요없음</a:t>
            </a:r>
            <a:endParaRPr sz="2000">
              <a:solidFill>
                <a:srgbClr val="FFFFFF"/>
              </a:solidFill>
              <a:latin typeface="D2Coding" panose="020B0609020101020101" pitchFamily="49" charset="-127"/>
              <a:ea typeface="D2Coding" panose="020B0609020101020101" pitchFamily="49" charset="-127"/>
              <a:cs typeface="Inter Light"/>
              <a:sym typeface="Inter Light"/>
            </a:endParaRPr>
          </a:p>
          <a:p>
            <a:pPr marL="0" lvl="0" indent="0" algn="l" rtl="0">
              <a:spcBef>
                <a:spcPts val="0"/>
              </a:spcBef>
              <a:spcAft>
                <a:spcPts val="0"/>
              </a:spcAft>
              <a:buNone/>
            </a:pPr>
            <a:endParaRPr sz="2000">
              <a:solidFill>
                <a:srgbClr val="FFFFFF"/>
              </a:solidFill>
              <a:latin typeface="D2Coding" panose="020B0609020101020101" pitchFamily="49" charset="-127"/>
              <a:ea typeface="D2Coding" panose="020B0609020101020101" pitchFamily="49" charset="-127"/>
              <a:cs typeface="Inter Light"/>
              <a:sym typeface="Inter Light"/>
            </a:endParaRPr>
          </a:p>
        </p:txBody>
      </p:sp>
      <p:sp>
        <p:nvSpPr>
          <p:cNvPr id="112" name="Google Shape;112;p15"/>
          <p:cNvSpPr txBox="1"/>
          <p:nvPr/>
        </p:nvSpPr>
        <p:spPr>
          <a:xfrm>
            <a:off x="1030250" y="1851375"/>
            <a:ext cx="26118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FFFFFF"/>
                </a:solidFill>
                <a:latin typeface="D2Coding" panose="020B0609020101020101" pitchFamily="49" charset="-127"/>
                <a:ea typeface="D2Coding" panose="020B0609020101020101" pitchFamily="49" charset="-127"/>
                <a:cs typeface="Inter"/>
                <a:sym typeface="Inter"/>
              </a:rPr>
              <a:t>#include &lt;stdio.h&gt;</a:t>
            </a:r>
            <a:endParaRPr sz="1500">
              <a:solidFill>
                <a:schemeClr val="dk1"/>
              </a:solidFill>
              <a:latin typeface="D2Coding" panose="020B0609020101020101" pitchFamily="49" charset="-127"/>
              <a:ea typeface="D2Coding" panose="020B0609020101020101" pitchFamily="49" charset="-127"/>
              <a:cs typeface="Inter"/>
              <a:sym typeface="Inter"/>
            </a:endParaRPr>
          </a:p>
        </p:txBody>
      </p:sp>
      <p:sp>
        <p:nvSpPr>
          <p:cNvPr id="113" name="Google Shape;113;p15"/>
          <p:cNvSpPr txBox="1"/>
          <p:nvPr/>
        </p:nvSpPr>
        <p:spPr>
          <a:xfrm>
            <a:off x="6687725" y="1851375"/>
            <a:ext cx="3066600" cy="5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rgbClr val="FFFFFF"/>
                </a:solidFill>
                <a:latin typeface="D2Coding" panose="020B0609020101020101" pitchFamily="49" charset="-127"/>
                <a:ea typeface="D2Coding" panose="020B0609020101020101" pitchFamily="49" charset="-127"/>
                <a:cs typeface="Inter"/>
                <a:sym typeface="Inter"/>
              </a:rPr>
              <a:t>#include &lt;cJSON.h&gt;</a:t>
            </a:r>
            <a:endParaRPr sz="1500">
              <a:solidFill>
                <a:schemeClr val="dk1"/>
              </a:solidFill>
              <a:latin typeface="D2Coding" panose="020B0609020101020101" pitchFamily="49" charset="-127"/>
              <a:ea typeface="D2Coding" panose="020B0609020101020101" pitchFamily="49" charset="-127"/>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117"/>
        <p:cNvGrpSpPr/>
        <p:nvPr/>
      </p:nvGrpSpPr>
      <p:grpSpPr>
        <a:xfrm>
          <a:off x="0" y="0"/>
          <a:ext cx="0" cy="0"/>
          <a:chOff x="0" y="0"/>
          <a:chExt cx="0" cy="0"/>
        </a:xfrm>
      </p:grpSpPr>
      <p:pic>
        <p:nvPicPr>
          <p:cNvPr id="118" name="Google Shape;118;p16"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19" name="Google Shape;119;p16" descr="image.png"/>
          <p:cNvPicPr preferRelativeResize="0"/>
          <p:nvPr/>
        </p:nvPicPr>
        <p:blipFill rotWithShape="1">
          <a:blip r:embed="rId4">
            <a:alphaModFix/>
          </a:blip>
          <a:srcRect/>
          <a:stretch/>
        </p:blipFill>
        <p:spPr>
          <a:xfrm>
            <a:off x="581025" y="2166937"/>
            <a:ext cx="3486150" cy="3667125"/>
          </a:xfrm>
          <a:prstGeom prst="rect">
            <a:avLst/>
          </a:prstGeom>
          <a:noFill/>
          <a:ln>
            <a:noFill/>
          </a:ln>
        </p:spPr>
      </p:pic>
      <p:pic>
        <p:nvPicPr>
          <p:cNvPr id="120" name="Google Shape;120;p16" descr="image.png"/>
          <p:cNvPicPr preferRelativeResize="0"/>
          <p:nvPr/>
        </p:nvPicPr>
        <p:blipFill rotWithShape="1">
          <a:blip r:embed="rId5">
            <a:alphaModFix/>
          </a:blip>
          <a:srcRect/>
          <a:stretch/>
        </p:blipFill>
        <p:spPr>
          <a:xfrm>
            <a:off x="4352925" y="2166937"/>
            <a:ext cx="3486150" cy="3667125"/>
          </a:xfrm>
          <a:prstGeom prst="rect">
            <a:avLst/>
          </a:prstGeom>
          <a:noFill/>
          <a:ln>
            <a:noFill/>
          </a:ln>
        </p:spPr>
      </p:pic>
      <p:pic>
        <p:nvPicPr>
          <p:cNvPr id="121" name="Google Shape;121;p16" descr="image.png"/>
          <p:cNvPicPr preferRelativeResize="0"/>
          <p:nvPr/>
        </p:nvPicPr>
        <p:blipFill rotWithShape="1">
          <a:blip r:embed="rId6">
            <a:alphaModFix/>
          </a:blip>
          <a:srcRect/>
          <a:stretch/>
        </p:blipFill>
        <p:spPr>
          <a:xfrm>
            <a:off x="8124825" y="2166937"/>
            <a:ext cx="3486150" cy="3667125"/>
          </a:xfrm>
          <a:prstGeom prst="rect">
            <a:avLst/>
          </a:prstGeom>
          <a:noFill/>
          <a:ln>
            <a:noFill/>
          </a:ln>
        </p:spPr>
      </p:pic>
      <p:sp>
        <p:nvSpPr>
          <p:cNvPr id="122" name="Google Shape;122;p16"/>
          <p:cNvSpPr txBox="1"/>
          <p:nvPr/>
        </p:nvSpPr>
        <p:spPr>
          <a:xfrm>
            <a:off x="876300" y="3052762"/>
            <a:ext cx="30405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FFFFFF"/>
                </a:solidFill>
                <a:latin typeface="D2Coding" panose="020B0609020101020101" pitchFamily="49" charset="-127"/>
                <a:ea typeface="D2Coding" panose="020B0609020101020101" pitchFamily="49" charset="-127"/>
                <a:cs typeface="Inter"/>
                <a:sym typeface="Inter"/>
              </a:rPr>
              <a:t>싱글-시즌</a:t>
            </a:r>
            <a:endParaRPr>
              <a:latin typeface="D2Coding" panose="020B0609020101020101" pitchFamily="49" charset="-127"/>
              <a:ea typeface="D2Coding" panose="020B0609020101020101" pitchFamily="49" charset="-127"/>
            </a:endParaRPr>
          </a:p>
        </p:txBody>
      </p:sp>
      <p:sp>
        <p:nvSpPr>
          <p:cNvPr id="123" name="Google Shape;123;p16"/>
          <p:cNvSpPr txBox="1"/>
          <p:nvPr/>
        </p:nvSpPr>
        <p:spPr>
          <a:xfrm>
            <a:off x="876300" y="3519487"/>
            <a:ext cx="2895600" cy="147732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원하는 특정 시즌의 1000등(데미갓 이상)까지의 데이터를 불러옴. 그리고 RP 평균을 구해서 평균값을 냄</a:t>
            </a:r>
            <a:endParaRPr>
              <a:latin typeface="D2Coding" panose="020B0609020101020101" pitchFamily="49" charset="-127"/>
              <a:ea typeface="D2Coding" panose="020B0609020101020101" pitchFamily="49" charset="-127"/>
            </a:endParaRPr>
          </a:p>
        </p:txBody>
      </p:sp>
      <p:sp>
        <p:nvSpPr>
          <p:cNvPr id="124" name="Google Shape;124;p16"/>
          <p:cNvSpPr txBox="1"/>
          <p:nvPr/>
        </p:nvSpPr>
        <p:spPr>
          <a:xfrm>
            <a:off x="4648200" y="3052762"/>
            <a:ext cx="30405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FFFFFF"/>
                </a:solidFill>
                <a:latin typeface="D2Coding" panose="020B0609020101020101" pitchFamily="49" charset="-127"/>
                <a:ea typeface="D2Coding" panose="020B0609020101020101" pitchFamily="49" charset="-127"/>
                <a:cs typeface="Inter"/>
                <a:sym typeface="Inter"/>
              </a:rPr>
              <a:t>멀티-시즌</a:t>
            </a:r>
            <a:endParaRPr>
              <a:latin typeface="D2Coding" panose="020B0609020101020101" pitchFamily="49" charset="-127"/>
              <a:ea typeface="D2Coding" panose="020B0609020101020101" pitchFamily="49" charset="-127"/>
            </a:endParaRPr>
          </a:p>
        </p:txBody>
      </p:sp>
      <p:sp>
        <p:nvSpPr>
          <p:cNvPr id="125" name="Google Shape;125;p16"/>
          <p:cNvSpPr txBox="1"/>
          <p:nvPr/>
        </p:nvSpPr>
        <p:spPr>
          <a:xfrm>
            <a:off x="4648200" y="3459487"/>
            <a:ext cx="2895600" cy="1846659"/>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여러</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시즌의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데이터를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집계함</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유저가</a:t>
            </a:r>
            <a:r>
              <a:rPr lang="en-US" sz="1500" dirty="0">
                <a:solidFill>
                  <a:srgbClr val="CBD5E1"/>
                </a:solidFill>
                <a:latin typeface="D2Coding" panose="020B0609020101020101" pitchFamily="49" charset="-127"/>
                <a:ea typeface="D2Coding" panose="020B0609020101020101" pitchFamily="49" charset="-127"/>
                <a:cs typeface="Inter"/>
                <a:sym typeface="Inter"/>
              </a:rPr>
              <a:t> 1000등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이내로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시즌의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데이터를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집계함</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유저가</a:t>
            </a:r>
            <a:r>
              <a:rPr lang="en-US" sz="1500" dirty="0">
                <a:solidFill>
                  <a:srgbClr val="CBD5E1"/>
                </a:solidFill>
                <a:latin typeface="D2Coding" panose="020B0609020101020101" pitchFamily="49" charset="-127"/>
                <a:ea typeface="D2Coding" panose="020B0609020101020101" pitchFamily="49" charset="-127"/>
                <a:cs typeface="Inter"/>
                <a:sym typeface="Inter"/>
              </a:rPr>
              <a:t> 1000등 </a:t>
            </a:r>
            <a:r>
              <a:rPr lang="en-US" sz="1500" dirty="0" err="1">
                <a:solidFill>
                  <a:srgbClr val="CBD5E1"/>
                </a:solidFill>
                <a:latin typeface="D2Coding" panose="020B0609020101020101" pitchFamily="49" charset="-127"/>
                <a:ea typeface="D2Coding" panose="020B0609020101020101" pitchFamily="49" charset="-127"/>
                <a:cs typeface="Inter"/>
                <a:sym typeface="Inter"/>
              </a:rPr>
              <a:t>이내에</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얼마나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자주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진입했는지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추적하고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평균</a:t>
            </a:r>
            <a:r>
              <a:rPr lang="en-US" sz="1500" dirty="0">
                <a:solidFill>
                  <a:srgbClr val="CBD5E1"/>
                </a:solidFill>
                <a:latin typeface="D2Coding" panose="020B0609020101020101" pitchFamily="49" charset="-127"/>
                <a:ea typeface="D2Coding" panose="020B0609020101020101" pitchFamily="49" charset="-127"/>
                <a:cs typeface="Inter"/>
                <a:sym typeface="Inter"/>
              </a:rPr>
              <a:t> RP</a:t>
            </a:r>
            <a:r>
              <a:rPr lang="ko-KR" altLang="en-US" sz="1500" dirty="0">
                <a:solidFill>
                  <a:srgbClr val="CBD5E1"/>
                </a:solidFill>
                <a:latin typeface="D2Coding" panose="020B0609020101020101" pitchFamily="49" charset="-127"/>
                <a:ea typeface="D2Coding" panose="020B0609020101020101" pitchFamily="49" charset="-127"/>
                <a:cs typeface="Inter"/>
                <a:sym typeface="Inter"/>
              </a:rPr>
              <a:t>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계산</a:t>
            </a:r>
            <a:r>
              <a:rPr lang="en-US" sz="1500" dirty="0">
                <a:solidFill>
                  <a:srgbClr val="CBD5E1"/>
                </a:solidFill>
                <a:latin typeface="D2Coding" panose="020B0609020101020101" pitchFamily="49" charset="-127"/>
                <a:ea typeface="D2Coding" panose="020B0609020101020101" pitchFamily="49" charset="-127"/>
                <a:cs typeface="Inter"/>
                <a:sym typeface="Inter"/>
              </a:rPr>
              <a:t>.</a:t>
            </a:r>
            <a:endParaRPr dirty="0">
              <a:latin typeface="D2Coding" panose="020B0609020101020101" pitchFamily="49" charset="-127"/>
              <a:ea typeface="D2Coding" panose="020B0609020101020101" pitchFamily="49" charset="-127"/>
            </a:endParaRPr>
          </a:p>
        </p:txBody>
      </p:sp>
      <p:sp>
        <p:nvSpPr>
          <p:cNvPr id="126" name="Google Shape;126;p16"/>
          <p:cNvSpPr txBox="1"/>
          <p:nvPr/>
        </p:nvSpPr>
        <p:spPr>
          <a:xfrm>
            <a:off x="8420100" y="3052762"/>
            <a:ext cx="30405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b="1">
                <a:solidFill>
                  <a:srgbClr val="FFFFFF"/>
                </a:solidFill>
                <a:latin typeface="D2Coding" panose="020B0609020101020101" pitchFamily="49" charset="-127"/>
                <a:ea typeface="D2Coding" panose="020B0609020101020101" pitchFamily="49" charset="-127"/>
                <a:cs typeface="Inter"/>
                <a:sym typeface="Inter"/>
              </a:rPr>
              <a:t>유저별 통계</a:t>
            </a:r>
            <a:endParaRPr>
              <a:latin typeface="D2Coding" panose="020B0609020101020101" pitchFamily="49" charset="-127"/>
              <a:ea typeface="D2Coding" panose="020B0609020101020101" pitchFamily="49" charset="-127"/>
            </a:endParaRPr>
          </a:p>
        </p:txBody>
      </p:sp>
      <p:sp>
        <p:nvSpPr>
          <p:cNvPr id="127" name="Google Shape;127;p16"/>
          <p:cNvSpPr txBox="1"/>
          <p:nvPr/>
        </p:nvSpPr>
        <p:spPr>
          <a:xfrm>
            <a:off x="8420100" y="3519487"/>
            <a:ext cx="2895600" cy="147732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dirty="0" err="1">
                <a:solidFill>
                  <a:srgbClr val="CBD5E1"/>
                </a:solidFill>
                <a:latin typeface="D2Coding" panose="020B0609020101020101" pitchFamily="49" charset="-127"/>
                <a:ea typeface="D2Coding" panose="020B0609020101020101" pitchFamily="49" charset="-127"/>
                <a:cs typeface="Inter"/>
                <a:sym typeface="Inter"/>
              </a:rPr>
              <a:t>특정</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유저의</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상세한</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찾아보는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기능</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승률</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티어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실험체별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통계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등등</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여러</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정보를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얻어옴</a:t>
            </a:r>
            <a:endParaRPr dirty="0">
              <a:latin typeface="D2Coding" panose="020B0609020101020101" pitchFamily="49" charset="-127"/>
              <a:ea typeface="D2Coding" panose="020B0609020101020101" pitchFamily="49" charset="-127"/>
            </a:endParaRPr>
          </a:p>
        </p:txBody>
      </p:sp>
      <p:pic>
        <p:nvPicPr>
          <p:cNvPr id="128" name="Google Shape;128;p16" descr="image.png"/>
          <p:cNvPicPr preferRelativeResize="0"/>
          <p:nvPr/>
        </p:nvPicPr>
        <p:blipFill rotWithShape="1">
          <a:blip r:embed="rId7">
            <a:alphaModFix/>
          </a:blip>
          <a:srcRect/>
          <a:stretch/>
        </p:blipFill>
        <p:spPr>
          <a:xfrm>
            <a:off x="876300" y="2481262"/>
            <a:ext cx="342900" cy="342900"/>
          </a:xfrm>
          <a:prstGeom prst="rect">
            <a:avLst/>
          </a:prstGeom>
          <a:noFill/>
          <a:ln>
            <a:noFill/>
          </a:ln>
        </p:spPr>
      </p:pic>
      <p:pic>
        <p:nvPicPr>
          <p:cNvPr id="129" name="Google Shape;129;p16" descr="image.png"/>
          <p:cNvPicPr preferRelativeResize="0"/>
          <p:nvPr/>
        </p:nvPicPr>
        <p:blipFill rotWithShape="1">
          <a:blip r:embed="rId8">
            <a:alphaModFix/>
          </a:blip>
          <a:srcRect/>
          <a:stretch/>
        </p:blipFill>
        <p:spPr>
          <a:xfrm>
            <a:off x="4648200" y="2481262"/>
            <a:ext cx="390525" cy="342900"/>
          </a:xfrm>
          <a:prstGeom prst="rect">
            <a:avLst/>
          </a:prstGeom>
          <a:noFill/>
          <a:ln>
            <a:noFill/>
          </a:ln>
        </p:spPr>
      </p:pic>
      <p:pic>
        <p:nvPicPr>
          <p:cNvPr id="130" name="Google Shape;130;p16" descr="image.png"/>
          <p:cNvPicPr preferRelativeResize="0"/>
          <p:nvPr/>
        </p:nvPicPr>
        <p:blipFill rotWithShape="1">
          <a:blip r:embed="rId9">
            <a:alphaModFix/>
          </a:blip>
          <a:srcRect/>
          <a:stretch/>
        </p:blipFill>
        <p:spPr>
          <a:xfrm>
            <a:off x="8420100" y="2481262"/>
            <a:ext cx="304800" cy="342900"/>
          </a:xfrm>
          <a:prstGeom prst="rect">
            <a:avLst/>
          </a:prstGeom>
          <a:noFill/>
          <a:ln>
            <a:noFill/>
          </a:ln>
        </p:spPr>
      </p:pic>
      <p:sp>
        <p:nvSpPr>
          <p:cNvPr id="131" name="Google Shape;131;p16"/>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핵심 기능</a:t>
            </a:r>
            <a:endParaRPr>
              <a:latin typeface="D2Coding" panose="020B0609020101020101" pitchFamily="49" charset="-127"/>
              <a:ea typeface="D2Coding" panose="020B0609020101020101" pitchFamily="49" charset="-127"/>
            </a:endParaRPr>
          </a:p>
        </p:txBody>
      </p:sp>
      <p:sp>
        <p:nvSpPr>
          <p:cNvPr id="132" name="Google Shape;132;p16"/>
          <p:cNvSpPr/>
          <p:nvPr/>
        </p:nvSpPr>
        <p:spPr>
          <a:xfrm>
            <a:off x="581025" y="1333500"/>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136"/>
        <p:cNvGrpSpPr/>
        <p:nvPr/>
      </p:nvGrpSpPr>
      <p:grpSpPr>
        <a:xfrm>
          <a:off x="0" y="0"/>
          <a:ext cx="0" cy="0"/>
          <a:chOff x="0" y="0"/>
          <a:chExt cx="0" cy="0"/>
        </a:xfrm>
      </p:grpSpPr>
      <p:pic>
        <p:nvPicPr>
          <p:cNvPr id="137" name="Google Shape;137;p17"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38" name="Google Shape;138;p17" descr="image.png"/>
          <p:cNvPicPr preferRelativeResize="0"/>
          <p:nvPr/>
        </p:nvPicPr>
        <p:blipFill rotWithShape="1">
          <a:blip r:embed="rId4">
            <a:alphaModFix/>
          </a:blip>
          <a:srcRect/>
          <a:stretch/>
        </p:blipFill>
        <p:spPr>
          <a:xfrm>
            <a:off x="581025" y="1709737"/>
            <a:ext cx="5229225" cy="4581525"/>
          </a:xfrm>
          <a:prstGeom prst="rect">
            <a:avLst/>
          </a:prstGeom>
          <a:noFill/>
          <a:ln>
            <a:noFill/>
          </a:ln>
        </p:spPr>
      </p:pic>
      <p:pic>
        <p:nvPicPr>
          <p:cNvPr id="139" name="Google Shape;139;p17"/>
          <p:cNvPicPr preferRelativeResize="0"/>
          <p:nvPr/>
        </p:nvPicPr>
        <p:blipFill rotWithShape="1">
          <a:blip r:embed="rId5">
            <a:alphaModFix/>
          </a:blip>
          <a:srcRect t="6217" b="6217"/>
          <a:stretch/>
        </p:blipFill>
        <p:spPr>
          <a:xfrm>
            <a:off x="590550" y="1719262"/>
            <a:ext cx="5210175" cy="4562476"/>
          </a:xfrm>
          <a:prstGeom prst="rect">
            <a:avLst/>
          </a:prstGeom>
          <a:noFill/>
          <a:ln>
            <a:noFill/>
          </a:ln>
        </p:spPr>
      </p:pic>
      <p:sp>
        <p:nvSpPr>
          <p:cNvPr id="140" name="Google Shape;140;p17"/>
          <p:cNvSpPr txBox="1"/>
          <p:nvPr/>
        </p:nvSpPr>
        <p:spPr>
          <a:xfrm>
            <a:off x="6381750" y="1709737"/>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실시간 데이터 갱신</a:t>
            </a:r>
            <a:endParaRPr>
              <a:latin typeface="D2Coding" panose="020B0609020101020101" pitchFamily="49" charset="-127"/>
              <a:ea typeface="D2Coding" panose="020B0609020101020101" pitchFamily="49" charset="-127"/>
            </a:endParaRPr>
          </a:p>
        </p:txBody>
      </p:sp>
      <p:sp>
        <p:nvSpPr>
          <p:cNvPr id="141" name="Google Shape;141;p17"/>
          <p:cNvSpPr txBox="1"/>
          <p:nvPr/>
        </p:nvSpPr>
        <p:spPr>
          <a:xfrm>
            <a:off x="6381750" y="2119312"/>
            <a:ext cx="52293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OneSeasonViewer.c </a:t>
            </a:r>
            <a:r>
              <a:rPr lang="en-US" sz="1500">
                <a:solidFill>
                  <a:srgbClr val="CBD5E1"/>
                </a:solidFill>
                <a:latin typeface="D2Coding" panose="020B0609020101020101" pitchFamily="49" charset="-127"/>
                <a:ea typeface="D2Coding" panose="020B0609020101020101" pitchFamily="49" charset="-127"/>
                <a:cs typeface="Inter"/>
                <a:sym typeface="Inter"/>
              </a:rPr>
              <a:t>모듈은 </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/v1/rank/top/{seasonId}/3.</a:t>
            </a:r>
            <a:endParaRPr sz="1500" b="0" i="0" u="none" strike="noStrike" cap="none">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이라는 API 엔드포인트에 접근함.</a:t>
            </a:r>
            <a:endParaRPr sz="1500">
              <a:solidFill>
                <a:srgbClr val="CBD5E1"/>
              </a:solidFill>
              <a:latin typeface="D2Coding" panose="020B0609020101020101" pitchFamily="49" charset="-127"/>
              <a:ea typeface="D2Coding" panose="020B0609020101020101" pitchFamily="49" charset="-127"/>
              <a:cs typeface="Inter"/>
              <a:sym typeface="Inter"/>
            </a:endParaRPr>
          </a:p>
        </p:txBody>
      </p:sp>
      <p:sp>
        <p:nvSpPr>
          <p:cNvPr id="142" name="Google Shape;142;p17"/>
          <p:cNvSpPr txBox="1"/>
          <p:nvPr/>
        </p:nvSpPr>
        <p:spPr>
          <a:xfrm>
            <a:off x="7048500" y="3243262"/>
            <a:ext cx="45624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dirty="0" err="1">
                <a:solidFill>
                  <a:srgbClr val="CBD5E1"/>
                </a:solidFill>
                <a:latin typeface="D2Coding" panose="020B0609020101020101" pitchFamily="49" charset="-127"/>
                <a:ea typeface="D2Coding" panose="020B0609020101020101" pitchFamily="49" charset="-127"/>
                <a:cs typeface="Inter"/>
                <a:sym typeface="Inter"/>
              </a:rPr>
              <a:t>파라미터</a:t>
            </a:r>
            <a:r>
              <a:rPr lang="en-US" sz="1500" b="1" dirty="0">
                <a:solidFill>
                  <a:srgbClr val="CBD5E1"/>
                </a:solidFill>
                <a:latin typeface="D2Coding" panose="020B0609020101020101" pitchFamily="49" charset="-127"/>
                <a:ea typeface="D2Coding" panose="020B0609020101020101" pitchFamily="49" charset="-127"/>
                <a:cs typeface="Inter"/>
                <a:sym typeface="Inter"/>
              </a:rPr>
              <a:t> </a:t>
            </a:r>
            <a:r>
              <a:rPr lang="en-US" sz="1500" b="1" i="0" u="none" strike="noStrike" cap="none" dirty="0">
                <a:solidFill>
                  <a:srgbClr val="CBD5E1"/>
                </a:solidFill>
                <a:latin typeface="D2Coding" panose="020B0609020101020101" pitchFamily="49" charset="-127"/>
                <a:ea typeface="D2Coding" panose="020B0609020101020101" pitchFamily="49" charset="-127"/>
                <a:cs typeface="Inter"/>
                <a:sym typeface="Inter"/>
              </a:rPr>
              <a:t>:</a:t>
            </a:r>
            <a:r>
              <a:rPr lang="en-US" sz="1500" b="0" i="0" u="none" strike="noStrike" cap="none"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사용자가</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원하는</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시즌을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입력함</a:t>
            </a:r>
            <a:r>
              <a:rPr lang="en-US" sz="1500" b="0" i="0" u="none" strike="noStrike" cap="none"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a:solidFill>
                  <a:srgbClr val="CBD5E1"/>
                </a:solidFill>
                <a:latin typeface="D2Coding" panose="020B0609020101020101" pitchFamily="49" charset="-127"/>
                <a:ea typeface="D2Coding" panose="020B0609020101020101" pitchFamily="49" charset="-127"/>
                <a:cs typeface="Inter"/>
                <a:sym typeface="Inter"/>
              </a:rPr>
              <a:t>EX)</a:t>
            </a:r>
            <a:r>
              <a:rPr lang="en-US" sz="1500" b="0" i="0" u="none" strike="noStrike" cap="none" dirty="0">
                <a:solidFill>
                  <a:srgbClr val="CBD5E1"/>
                </a:solidFill>
                <a:latin typeface="D2Coding" panose="020B0609020101020101" pitchFamily="49" charset="-127"/>
                <a:ea typeface="D2Coding" panose="020B0609020101020101" pitchFamily="49" charset="-127"/>
                <a:cs typeface="Inter"/>
                <a:sym typeface="Inter"/>
              </a:rPr>
              <a:t>9</a:t>
            </a:r>
            <a:endParaRPr dirty="0">
              <a:latin typeface="D2Coding" panose="020B0609020101020101" pitchFamily="49" charset="-127"/>
              <a:ea typeface="D2Coding" panose="020B0609020101020101" pitchFamily="49" charset="-127"/>
            </a:endParaRPr>
          </a:p>
        </p:txBody>
      </p:sp>
      <p:sp>
        <p:nvSpPr>
          <p:cNvPr id="143" name="Google Shape;143;p17"/>
          <p:cNvSpPr txBox="1"/>
          <p:nvPr/>
        </p:nvSpPr>
        <p:spPr>
          <a:xfrm>
            <a:off x="7048500" y="3738562"/>
            <a:ext cx="45624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코드 변환</a:t>
            </a:r>
            <a:r>
              <a:rPr lang="en-US" sz="1500" b="1" i="0" u="none" strike="noStrike" cap="none">
                <a:solidFill>
                  <a:srgbClr val="CBD5E1"/>
                </a:solidFill>
                <a:latin typeface="D2Coding" panose="020B0609020101020101" pitchFamily="49" charset="-127"/>
                <a:ea typeface="D2Coding" panose="020B0609020101020101" pitchFamily="49" charset="-127"/>
                <a:cs typeface="Inter"/>
                <a:sym typeface="Inter"/>
              </a:rPr>
              <a:t>:</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a:t>
            </a:r>
            <a:r>
              <a:rPr lang="en-US" sz="1500">
                <a:solidFill>
                  <a:srgbClr val="CBD5E1"/>
                </a:solidFill>
                <a:latin typeface="D2Coding" panose="020B0609020101020101" pitchFamily="49" charset="-127"/>
                <a:ea typeface="D2Coding" panose="020B0609020101020101" pitchFamily="49" charset="-127"/>
                <a:cs typeface="Inter"/>
                <a:sym typeface="Inter"/>
              </a:rPr>
              <a:t>API가 알아들을 수 있도록 파라미터를 로직에 맞춰 변환</a:t>
            </a:r>
            <a:endParaRPr>
              <a:latin typeface="D2Coding" panose="020B0609020101020101" pitchFamily="49" charset="-127"/>
              <a:ea typeface="D2Coding" panose="020B0609020101020101" pitchFamily="49" charset="-127"/>
            </a:endParaRPr>
          </a:p>
        </p:txBody>
      </p:sp>
      <p:sp>
        <p:nvSpPr>
          <p:cNvPr id="144" name="Google Shape;144;p17"/>
          <p:cNvSpPr txBox="1"/>
          <p:nvPr/>
        </p:nvSpPr>
        <p:spPr>
          <a:xfrm>
            <a:off x="7048500" y="4502112"/>
            <a:ext cx="45624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출력</a:t>
            </a:r>
            <a:r>
              <a:rPr lang="en-US" sz="1500" b="1" i="0" u="none" strike="noStrike" cap="none">
                <a:solidFill>
                  <a:srgbClr val="CBD5E1"/>
                </a:solidFill>
                <a:latin typeface="D2Coding" panose="020B0609020101020101" pitchFamily="49" charset="-127"/>
                <a:ea typeface="D2Coding" panose="020B0609020101020101" pitchFamily="49" charset="-127"/>
                <a:cs typeface="Inter"/>
                <a:sym typeface="Inter"/>
              </a:rPr>
              <a:t>:</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a:t>
            </a:r>
            <a:r>
              <a:rPr lang="en-US" sz="1500">
                <a:solidFill>
                  <a:srgbClr val="CBD5E1"/>
                </a:solidFill>
                <a:latin typeface="D2Coding" panose="020B0609020101020101" pitchFamily="49" charset="-127"/>
                <a:ea typeface="D2Coding" panose="020B0609020101020101" pitchFamily="49" charset="-127"/>
                <a:cs typeface="Inter"/>
                <a:sym typeface="Inter"/>
              </a:rPr>
              <a:t>랭크, 티어 RP 등등 상위 1001명의 데이터를 출력함</a:t>
            </a:r>
            <a:endParaRPr>
              <a:latin typeface="D2Coding" panose="020B0609020101020101" pitchFamily="49" charset="-127"/>
              <a:ea typeface="D2Coding" panose="020B0609020101020101" pitchFamily="49" charset="-127"/>
            </a:endParaRPr>
          </a:p>
        </p:txBody>
      </p:sp>
      <p:sp>
        <p:nvSpPr>
          <p:cNvPr id="145" name="Google Shape;145;p17"/>
          <p:cNvSpPr txBox="1"/>
          <p:nvPr/>
        </p:nvSpPr>
        <p:spPr>
          <a:xfrm>
            <a:off x="7048500" y="5302212"/>
            <a:ext cx="4562400" cy="110799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dirty="0" err="1">
                <a:solidFill>
                  <a:srgbClr val="CBD5E1"/>
                </a:solidFill>
                <a:latin typeface="D2Coding" panose="020B0609020101020101" pitchFamily="49" charset="-127"/>
                <a:ea typeface="D2Coding" panose="020B0609020101020101" pitchFamily="49" charset="-127"/>
                <a:cs typeface="Inter"/>
                <a:sym typeface="Inter"/>
              </a:rPr>
              <a:t>통계</a:t>
            </a:r>
            <a:r>
              <a:rPr lang="en-US" sz="1500" b="1" i="0" u="none" strike="noStrike" cap="none" dirty="0">
                <a:solidFill>
                  <a:srgbClr val="CBD5E1"/>
                </a:solidFill>
                <a:latin typeface="D2Coding" panose="020B0609020101020101" pitchFamily="49" charset="-127"/>
                <a:ea typeface="D2Coding" panose="020B0609020101020101" pitchFamily="49" charset="-127"/>
                <a:cs typeface="Inter"/>
                <a:sym typeface="Inter"/>
              </a:rPr>
              <a:t>:</a:t>
            </a:r>
            <a:r>
              <a:rPr lang="en-US" sz="1500" b="0" i="0" u="none" strike="noStrike" cap="none"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경쟁도를</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확인하기</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위해</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상위</a:t>
            </a:r>
            <a:r>
              <a:rPr lang="en-US" sz="1500" dirty="0">
                <a:solidFill>
                  <a:srgbClr val="CBD5E1"/>
                </a:solidFill>
                <a:latin typeface="D2Coding" panose="020B0609020101020101" pitchFamily="49" charset="-127"/>
                <a:ea typeface="D2Coding" panose="020B0609020101020101" pitchFamily="49" charset="-127"/>
                <a:cs typeface="Inter"/>
                <a:sym typeface="Inter"/>
              </a:rPr>
              <a:t> 1001명의 </a:t>
            </a:r>
            <a:r>
              <a:rPr lang="en-US" sz="1500" dirty="0" err="1">
                <a:solidFill>
                  <a:srgbClr val="CBD5E1"/>
                </a:solidFill>
                <a:latin typeface="D2Coding" panose="020B0609020101020101" pitchFamily="49" charset="-127"/>
                <a:ea typeface="D2Coding" panose="020B0609020101020101" pitchFamily="49" charset="-127"/>
                <a:cs typeface="Inter"/>
                <a:sym typeface="Inter"/>
              </a:rPr>
              <a:t>평균을</a:t>
            </a:r>
            <a:r>
              <a:rPr lang="en-US" sz="1500" dirty="0">
                <a:solidFill>
                  <a:srgbClr val="CBD5E1"/>
                </a:solidFill>
                <a:latin typeface="D2Coding" panose="020B0609020101020101" pitchFamily="49" charset="-127"/>
                <a:ea typeface="D2Coding" panose="020B0609020101020101" pitchFamily="49" charset="-127"/>
                <a:cs typeface="Inter"/>
                <a:sym typeface="Inter"/>
              </a:rPr>
              <a:t> </a:t>
            </a:r>
            <a:r>
              <a:rPr lang="en-US" sz="1500" dirty="0" err="1">
                <a:solidFill>
                  <a:srgbClr val="CBD5E1"/>
                </a:solidFill>
                <a:latin typeface="D2Coding" panose="020B0609020101020101" pitchFamily="49" charset="-127"/>
                <a:ea typeface="D2Coding" panose="020B0609020101020101" pitchFamily="49" charset="-127"/>
                <a:cs typeface="Inter"/>
                <a:sym typeface="Inter"/>
              </a:rPr>
              <a:t>구함</a:t>
            </a:r>
            <a:endParaRPr sz="1500" dirty="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dirty="0">
              <a:solidFill>
                <a:srgbClr val="CBD5E1"/>
              </a:solidFill>
              <a:latin typeface="D2Coding" panose="020B0609020101020101" pitchFamily="49" charset="-127"/>
              <a:ea typeface="D2Coding" panose="020B0609020101020101" pitchFamily="49" charset="-127"/>
              <a:cs typeface="Inter"/>
              <a:sym typeface="Inter"/>
            </a:endParaRPr>
          </a:p>
        </p:txBody>
      </p:sp>
      <p:sp>
        <p:nvSpPr>
          <p:cNvPr id="146" name="Google Shape;146;p17"/>
          <p:cNvSpPr txBox="1"/>
          <p:nvPr/>
        </p:nvSpPr>
        <p:spPr>
          <a:xfrm>
            <a:off x="581025" y="566737"/>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싱글-시즌 </a:t>
            </a:r>
            <a:endParaRPr>
              <a:latin typeface="D2Coding" panose="020B0609020101020101" pitchFamily="49" charset="-127"/>
              <a:ea typeface="D2Coding" panose="020B0609020101020101" pitchFamily="49" charset="-127"/>
            </a:endParaRPr>
          </a:p>
        </p:txBody>
      </p:sp>
      <p:sp>
        <p:nvSpPr>
          <p:cNvPr id="147" name="Google Shape;147;p17"/>
          <p:cNvSpPr/>
          <p:nvPr/>
        </p:nvSpPr>
        <p:spPr>
          <a:xfrm>
            <a:off x="581025" y="1319212"/>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pic>
        <p:nvPicPr>
          <p:cNvPr id="148" name="Google Shape;148;p17" descr="image.png"/>
          <p:cNvPicPr preferRelativeResize="0"/>
          <p:nvPr/>
        </p:nvPicPr>
        <p:blipFill rotWithShape="1">
          <a:blip r:embed="rId6">
            <a:alphaModFix/>
          </a:blip>
          <a:srcRect/>
          <a:stretch/>
        </p:blipFill>
        <p:spPr>
          <a:xfrm>
            <a:off x="6762750" y="3243262"/>
            <a:ext cx="114300" cy="200025"/>
          </a:xfrm>
          <a:prstGeom prst="rect">
            <a:avLst/>
          </a:prstGeom>
          <a:noFill/>
          <a:ln>
            <a:noFill/>
          </a:ln>
        </p:spPr>
      </p:pic>
      <p:pic>
        <p:nvPicPr>
          <p:cNvPr id="149" name="Google Shape;149;p17" descr="image.png"/>
          <p:cNvPicPr preferRelativeResize="0"/>
          <p:nvPr/>
        </p:nvPicPr>
        <p:blipFill rotWithShape="1">
          <a:blip r:embed="rId6">
            <a:alphaModFix/>
          </a:blip>
          <a:srcRect/>
          <a:stretch/>
        </p:blipFill>
        <p:spPr>
          <a:xfrm>
            <a:off x="6762750" y="3738562"/>
            <a:ext cx="114300" cy="200025"/>
          </a:xfrm>
          <a:prstGeom prst="rect">
            <a:avLst/>
          </a:prstGeom>
          <a:noFill/>
          <a:ln>
            <a:noFill/>
          </a:ln>
        </p:spPr>
      </p:pic>
      <p:pic>
        <p:nvPicPr>
          <p:cNvPr id="150" name="Google Shape;150;p17" descr="image.png"/>
          <p:cNvPicPr preferRelativeResize="0"/>
          <p:nvPr/>
        </p:nvPicPr>
        <p:blipFill rotWithShape="1">
          <a:blip r:embed="rId6">
            <a:alphaModFix/>
          </a:blip>
          <a:srcRect/>
          <a:stretch/>
        </p:blipFill>
        <p:spPr>
          <a:xfrm>
            <a:off x="6762750" y="4502112"/>
            <a:ext cx="114300" cy="200025"/>
          </a:xfrm>
          <a:prstGeom prst="rect">
            <a:avLst/>
          </a:prstGeom>
          <a:noFill/>
          <a:ln>
            <a:noFill/>
          </a:ln>
        </p:spPr>
      </p:pic>
      <p:pic>
        <p:nvPicPr>
          <p:cNvPr id="151" name="Google Shape;151;p17" descr="image.png"/>
          <p:cNvPicPr preferRelativeResize="0"/>
          <p:nvPr/>
        </p:nvPicPr>
        <p:blipFill rotWithShape="1">
          <a:blip r:embed="rId6">
            <a:alphaModFix/>
          </a:blip>
          <a:srcRect/>
          <a:stretch/>
        </p:blipFill>
        <p:spPr>
          <a:xfrm>
            <a:off x="6762750" y="5302212"/>
            <a:ext cx="114300" cy="20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155"/>
        <p:cNvGrpSpPr/>
        <p:nvPr/>
      </p:nvGrpSpPr>
      <p:grpSpPr>
        <a:xfrm>
          <a:off x="0" y="0"/>
          <a:ext cx="0" cy="0"/>
          <a:chOff x="0" y="0"/>
          <a:chExt cx="0" cy="0"/>
        </a:xfrm>
      </p:grpSpPr>
      <p:pic>
        <p:nvPicPr>
          <p:cNvPr id="156" name="Google Shape;156;p18" descr="image.png"/>
          <p:cNvPicPr preferRelativeResize="0"/>
          <p:nvPr/>
        </p:nvPicPr>
        <p:blipFill rotWithShape="1">
          <a:blip r:embed="rId3">
            <a:alphaModFix/>
          </a:blip>
          <a:srcRect/>
          <a:stretch/>
        </p:blipFill>
        <p:spPr>
          <a:xfrm>
            <a:off x="0" y="0"/>
            <a:ext cx="12192000" cy="6858000"/>
          </a:xfrm>
          <a:prstGeom prst="rect">
            <a:avLst/>
          </a:prstGeom>
          <a:noFill/>
          <a:ln>
            <a:noFill/>
          </a:ln>
        </p:spPr>
      </p:pic>
      <p:pic>
        <p:nvPicPr>
          <p:cNvPr id="157" name="Google Shape;157;p18" descr="image.png"/>
          <p:cNvPicPr preferRelativeResize="0"/>
          <p:nvPr/>
        </p:nvPicPr>
        <p:blipFill rotWithShape="1">
          <a:blip r:embed="rId4">
            <a:alphaModFix/>
          </a:blip>
          <a:srcRect/>
          <a:stretch/>
        </p:blipFill>
        <p:spPr>
          <a:xfrm>
            <a:off x="581025" y="3084165"/>
            <a:ext cx="4411860" cy="1047750"/>
          </a:xfrm>
          <a:prstGeom prst="rect">
            <a:avLst/>
          </a:prstGeom>
          <a:noFill/>
          <a:ln>
            <a:noFill/>
          </a:ln>
        </p:spPr>
      </p:pic>
      <p:sp>
        <p:nvSpPr>
          <p:cNvPr id="158" name="Google Shape;158;p18"/>
          <p:cNvSpPr txBox="1"/>
          <p:nvPr/>
        </p:nvSpPr>
        <p:spPr>
          <a:xfrm>
            <a:off x="581025" y="4322415"/>
            <a:ext cx="4411800" cy="443198"/>
          </a:xfrm>
          <a:prstGeom prst="rect">
            <a:avLst/>
          </a:prstGeom>
          <a:noFill/>
          <a:ln>
            <a:noFill/>
          </a:ln>
        </p:spPr>
        <p:txBody>
          <a:bodyPr spcFirstLastPara="1" wrap="square" lIns="0" tIns="0" rIns="0" bIns="0" anchor="t" anchorCtr="0">
            <a:spAutoFit/>
          </a:bodyPr>
          <a:lstStyle/>
          <a:p>
            <a:pPr marL="0" marR="0" lvl="0" indent="0" algn="ctr" rtl="0">
              <a:lnSpc>
                <a:spcPct val="159944"/>
              </a:lnSpc>
              <a:spcBef>
                <a:spcPts val="0"/>
              </a:spcBef>
              <a:spcAft>
                <a:spcPts val="0"/>
              </a:spcAft>
              <a:buNone/>
            </a:pPr>
            <a:r>
              <a:rPr lang="en-US" sz="1800" b="0" i="0" u="none" strike="noStrike" cap="none">
                <a:solidFill>
                  <a:srgbClr val="00FF41"/>
                </a:solidFill>
                <a:latin typeface="D2Coding" panose="020B0609020101020101" pitchFamily="49" charset="-127"/>
                <a:ea typeface="D2Coding" panose="020B0609020101020101" pitchFamily="49" charset="-127"/>
                <a:cs typeface="JetBrains Mono"/>
                <a:sym typeface="JetBrains Mono"/>
              </a:rPr>
              <a:t>Season ID </a:t>
            </a:r>
            <a:r>
              <a:rPr lang="en-US" sz="1800">
                <a:solidFill>
                  <a:srgbClr val="00FF41"/>
                </a:solidFill>
                <a:latin typeface="D2Coding" panose="020B0609020101020101" pitchFamily="49" charset="-127"/>
                <a:ea typeface="D2Coding" panose="020B0609020101020101" pitchFamily="49" charset="-127"/>
                <a:cs typeface="JetBrains Mono"/>
                <a:sym typeface="JetBrains Mono"/>
              </a:rPr>
              <a:t>공식</a:t>
            </a:r>
            <a:endParaRPr>
              <a:latin typeface="D2Coding" panose="020B0609020101020101" pitchFamily="49" charset="-127"/>
              <a:ea typeface="D2Coding" panose="020B0609020101020101" pitchFamily="49" charset="-127"/>
            </a:endParaRPr>
          </a:p>
        </p:txBody>
      </p:sp>
      <p:sp>
        <p:nvSpPr>
          <p:cNvPr id="159" name="Google Shape;159;p18"/>
          <p:cNvSpPr txBox="1"/>
          <p:nvPr/>
        </p:nvSpPr>
        <p:spPr>
          <a:xfrm>
            <a:off x="5564385" y="2166937"/>
            <a:ext cx="63489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입력을 공식에 삽입</a:t>
            </a:r>
            <a:endParaRPr>
              <a:latin typeface="D2Coding" panose="020B0609020101020101" pitchFamily="49" charset="-127"/>
              <a:ea typeface="D2Coding" panose="020B0609020101020101" pitchFamily="49" charset="-127"/>
            </a:endParaRPr>
          </a:p>
        </p:txBody>
      </p:sp>
      <p:sp>
        <p:nvSpPr>
          <p:cNvPr id="160" name="Google Shape;160;p18"/>
          <p:cNvSpPr txBox="1"/>
          <p:nvPr/>
        </p:nvSpPr>
        <p:spPr>
          <a:xfrm>
            <a:off x="5564385" y="2576512"/>
            <a:ext cx="60465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API는 공개 시즌 번호와 다른 내부 시즌 ID를 사용합니다. 그래서 API를 다룰때 주의를 해야하는 것중 하나이다다</a:t>
            </a:r>
            <a:endParaRPr>
              <a:latin typeface="D2Coding" panose="020B0609020101020101" pitchFamily="49" charset="-127"/>
              <a:ea typeface="D2Coding" panose="020B0609020101020101" pitchFamily="49" charset="-127"/>
            </a:endParaRPr>
          </a:p>
        </p:txBody>
      </p:sp>
      <p:sp>
        <p:nvSpPr>
          <p:cNvPr id="161" name="Google Shape;161;p18"/>
          <p:cNvSpPr txBox="1"/>
          <p:nvPr/>
        </p:nvSpPr>
        <p:spPr>
          <a:xfrm>
            <a:off x="5564385" y="4043362"/>
            <a:ext cx="60465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시즌 9(마츠리)를 예시로 들면</a:t>
            </a:r>
            <a:endParaRPr b="1">
              <a:latin typeface="D2Coding" panose="020B0609020101020101" pitchFamily="49" charset="-127"/>
              <a:ea typeface="D2Coding" panose="020B0609020101020101" pitchFamily="49" charset="-127"/>
            </a:endParaRPr>
          </a:p>
        </p:txBody>
      </p:sp>
      <p:sp>
        <p:nvSpPr>
          <p:cNvPr id="162" name="Google Shape;162;p18"/>
          <p:cNvSpPr txBox="1"/>
          <p:nvPr/>
        </p:nvSpPr>
        <p:spPr>
          <a:xfrm>
            <a:off x="5564385" y="4538662"/>
            <a:ext cx="6046589"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9 * 2 + 17 = 35</a:t>
            </a:r>
            <a:endParaRPr>
              <a:latin typeface="D2Coding" panose="020B0609020101020101" pitchFamily="49" charset="-127"/>
              <a:ea typeface="D2Coding" panose="020B0609020101020101" pitchFamily="49" charset="-127"/>
            </a:endParaRPr>
          </a:p>
        </p:txBody>
      </p:sp>
      <p:sp>
        <p:nvSpPr>
          <p:cNvPr id="163" name="Google Shape;163;p18"/>
          <p:cNvSpPr txBox="1"/>
          <p:nvPr/>
        </p:nvSpPr>
        <p:spPr>
          <a:xfrm>
            <a:off x="5564385" y="5033962"/>
            <a:ext cx="60465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이 공식을 사용하면 이용자는 간편히 시즌 번호를 입력해 api에 들어갈 seasonID를 만들 수 있다</a:t>
            </a:r>
            <a:endParaRPr>
              <a:latin typeface="D2Coding" panose="020B0609020101020101" pitchFamily="49" charset="-127"/>
              <a:ea typeface="D2Coding" panose="020B0609020101020101" pitchFamily="49" charset="-127"/>
            </a:endParaRPr>
          </a:p>
        </p:txBody>
      </p:sp>
      <p:sp>
        <p:nvSpPr>
          <p:cNvPr id="164" name="Google Shape;164;p18"/>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시즌ID 알고리즘</a:t>
            </a:r>
            <a:endParaRPr>
              <a:latin typeface="D2Coding" panose="020B0609020101020101" pitchFamily="49" charset="-127"/>
              <a:ea typeface="D2Coding" panose="020B0609020101020101" pitchFamily="49" charset="-127"/>
            </a:endParaRPr>
          </a:p>
        </p:txBody>
      </p:sp>
      <p:sp>
        <p:nvSpPr>
          <p:cNvPr id="165" name="Google Shape;165;p18"/>
          <p:cNvSpPr/>
          <p:nvPr/>
        </p:nvSpPr>
        <p:spPr>
          <a:xfrm>
            <a:off x="581025" y="1333500"/>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169"/>
        <p:cNvGrpSpPr/>
        <p:nvPr/>
      </p:nvGrpSpPr>
      <p:grpSpPr>
        <a:xfrm>
          <a:off x="0" y="0"/>
          <a:ext cx="0" cy="0"/>
          <a:chOff x="0" y="0"/>
          <a:chExt cx="0" cy="0"/>
        </a:xfrm>
      </p:grpSpPr>
      <p:pic>
        <p:nvPicPr>
          <p:cNvPr id="170" name="Google Shape;170;p19"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171" name="Google Shape;171;p19"/>
          <p:cNvSpPr txBox="1"/>
          <p:nvPr/>
        </p:nvSpPr>
        <p:spPr>
          <a:xfrm>
            <a:off x="771525" y="771525"/>
            <a:ext cx="47907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멀티-시즌</a:t>
            </a:r>
            <a:endParaRPr>
              <a:latin typeface="D2Coding" panose="020B0609020101020101" pitchFamily="49" charset="-127"/>
              <a:ea typeface="D2Coding" panose="020B0609020101020101" pitchFamily="49" charset="-127"/>
            </a:endParaRPr>
          </a:p>
        </p:txBody>
      </p:sp>
      <p:sp>
        <p:nvSpPr>
          <p:cNvPr id="172" name="Google Shape;172;p19"/>
          <p:cNvSpPr/>
          <p:nvPr/>
        </p:nvSpPr>
        <p:spPr>
          <a:xfrm>
            <a:off x="771525" y="1524000"/>
            <a:ext cx="456247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73" name="Google Shape;173;p19"/>
          <p:cNvSpPr txBox="1"/>
          <p:nvPr/>
        </p:nvSpPr>
        <p:spPr>
          <a:xfrm>
            <a:off x="771525" y="1782038"/>
            <a:ext cx="4562400" cy="110799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만드는데 최소 12시간 이상걸린 가장 복잡한 모듈인</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multipleseason.c</a:t>
            </a:r>
            <a:r>
              <a:rPr lang="en-US" sz="1500">
                <a:solidFill>
                  <a:srgbClr val="CBD5E1"/>
                </a:solidFill>
                <a:latin typeface="D2Coding" panose="020B0609020101020101" pitchFamily="49" charset="-127"/>
                <a:ea typeface="D2Coding" panose="020B0609020101020101" pitchFamily="49" charset="-127"/>
                <a:cs typeface="Inter"/>
                <a:sym typeface="Inter"/>
              </a:rPr>
              <a:t>는 시즌 변화에 따른 성과를 집계함함</a:t>
            </a:r>
            <a:endParaRPr>
              <a:latin typeface="D2Coding" panose="020B0609020101020101" pitchFamily="49" charset="-127"/>
              <a:ea typeface="D2Coding" panose="020B0609020101020101" pitchFamily="49" charset="-127"/>
            </a:endParaRPr>
          </a:p>
        </p:txBody>
      </p:sp>
      <p:sp>
        <p:nvSpPr>
          <p:cNvPr id="174" name="Google Shape;174;p19"/>
          <p:cNvSpPr txBox="1"/>
          <p:nvPr/>
        </p:nvSpPr>
        <p:spPr>
          <a:xfrm>
            <a:off x="771525" y="2903000"/>
            <a:ext cx="45624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구조체 배열을 이용한 유저별 데이터 정리</a:t>
            </a:r>
            <a:r>
              <a:rPr lang="en-US" sz="1500" b="1" i="0" u="none" strike="noStrike" cap="none">
                <a:solidFill>
                  <a:srgbClr val="CBD5E1"/>
                </a:solidFill>
                <a:latin typeface="D2Coding" panose="020B0609020101020101" pitchFamily="49" charset="-127"/>
                <a:ea typeface="D2Coding" panose="020B0609020101020101" pitchFamily="49" charset="-127"/>
                <a:cs typeface="Inter"/>
                <a:sym typeface="Inter"/>
              </a:rPr>
              <a:t>:</a:t>
            </a:r>
            <a:endParaRPr>
              <a:latin typeface="D2Coding" panose="020B0609020101020101" pitchFamily="49" charset="-127"/>
              <a:ea typeface="D2Coding" panose="020B0609020101020101" pitchFamily="49" charset="-127"/>
            </a:endParaRPr>
          </a:p>
        </p:txBody>
      </p:sp>
      <p:sp>
        <p:nvSpPr>
          <p:cNvPr id="175" name="Google Shape;175;p19"/>
          <p:cNvSpPr txBox="1"/>
          <p:nvPr/>
        </p:nvSpPr>
        <p:spPr>
          <a:xfrm>
            <a:off x="771525" y="3398300"/>
            <a:ext cx="4562400" cy="147732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사용자에게서 받은  파라미터인 시즌 범위를 반복함. 사용자가 여러 시즌에 등장하는 경우, 새 구조체 배열을 생성하지 않고 기존에 존재하는 구조체에 RP 및 랭킹 빈도 횟수를 증가시켜 업데이트함</a:t>
            </a:r>
            <a:endParaRPr>
              <a:latin typeface="D2Coding" panose="020B0609020101020101" pitchFamily="49" charset="-127"/>
              <a:ea typeface="D2Coding" panose="020B0609020101020101" pitchFamily="49" charset="-127"/>
            </a:endParaRPr>
          </a:p>
        </p:txBody>
      </p:sp>
      <p:sp>
        <p:nvSpPr>
          <p:cNvPr id="176" name="Google Shape;176;p19"/>
          <p:cNvSpPr txBox="1"/>
          <p:nvPr/>
        </p:nvSpPr>
        <p:spPr>
          <a:xfrm>
            <a:off x="771525" y="5124850"/>
            <a:ext cx="4562400" cy="369332"/>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분류</a:t>
            </a:r>
            <a:r>
              <a:rPr lang="en-US" sz="1500" b="1" i="0" u="none" strike="noStrike" cap="none">
                <a:solidFill>
                  <a:srgbClr val="CBD5E1"/>
                </a:solidFill>
                <a:latin typeface="D2Coding" panose="020B0609020101020101" pitchFamily="49" charset="-127"/>
                <a:ea typeface="D2Coding" panose="020B0609020101020101" pitchFamily="49" charset="-127"/>
                <a:cs typeface="Inter"/>
                <a:sym typeface="Inter"/>
              </a:rPr>
              <a:t>:</a:t>
            </a:r>
            <a:endParaRPr>
              <a:latin typeface="D2Coding" panose="020B0609020101020101" pitchFamily="49" charset="-127"/>
              <a:ea typeface="D2Coding" panose="020B0609020101020101" pitchFamily="49" charset="-127"/>
            </a:endParaRPr>
          </a:p>
        </p:txBody>
      </p:sp>
      <p:sp>
        <p:nvSpPr>
          <p:cNvPr id="177" name="Google Shape;177;p19"/>
          <p:cNvSpPr txBox="1"/>
          <p:nvPr/>
        </p:nvSpPr>
        <p:spPr>
          <a:xfrm>
            <a:off x="771525" y="5620150"/>
            <a:ext cx="4562400" cy="1477328"/>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a:solidFill>
                  <a:srgbClr val="CBD5E1"/>
                </a:solidFill>
                <a:latin typeface="D2Coding" panose="020B0609020101020101" pitchFamily="49" charset="-127"/>
                <a:ea typeface="D2Coding" panose="020B0609020101020101" pitchFamily="49" charset="-127"/>
                <a:cs typeface="Inter"/>
                <a:sym typeface="Inter"/>
              </a:rPr>
              <a:t>마지막으로 데이터 정리가 끝나면 총합 RP 순서대로 배열해서 누가 가장 높은 위치에 있는지 한눈에 정리해서 보여줌</a:t>
            </a:r>
            <a:endParaRPr sz="1500">
              <a:solidFill>
                <a:srgbClr val="CBD5E1"/>
              </a:solidFill>
              <a:latin typeface="D2Coding" panose="020B0609020101020101" pitchFamily="49" charset="-127"/>
              <a:ea typeface="D2Coding" panose="020B0609020101020101" pitchFamily="49" charset="-127"/>
              <a:cs typeface="Inter"/>
              <a:sym typeface="Inter"/>
            </a:endParaRPr>
          </a:p>
          <a:p>
            <a:pPr marL="0" marR="0" lvl="0" indent="0" algn="l" rtl="0">
              <a:lnSpc>
                <a:spcPct val="160000"/>
              </a:lnSpc>
              <a:spcBef>
                <a:spcPts val="0"/>
              </a:spcBef>
              <a:spcAft>
                <a:spcPts val="0"/>
              </a:spcAft>
              <a:buNone/>
            </a:pPr>
            <a:endParaRPr sz="1500">
              <a:solidFill>
                <a:srgbClr val="CBD5E1"/>
              </a:solidFill>
              <a:latin typeface="D2Coding" panose="020B0609020101020101" pitchFamily="49" charset="-127"/>
              <a:ea typeface="D2Coding" panose="020B0609020101020101" pitchFamily="49" charset="-127"/>
              <a:cs typeface="Inter"/>
              <a:sym typeface="Inter"/>
            </a:endParaRPr>
          </a:p>
        </p:txBody>
      </p:sp>
      <p:pic>
        <p:nvPicPr>
          <p:cNvPr id="178" name="Google Shape;178;p19" title="24751134-flat-vector-illustration-of-web-analytics-information-and-development-website-statistic-vector.jpg"/>
          <p:cNvPicPr preferRelativeResize="0"/>
          <p:nvPr/>
        </p:nvPicPr>
        <p:blipFill>
          <a:blip r:embed="rId4">
            <a:alphaModFix/>
          </a:blip>
          <a:stretch>
            <a:fillRect/>
          </a:stretch>
        </p:blipFill>
        <p:spPr>
          <a:xfrm>
            <a:off x="5785600" y="2031300"/>
            <a:ext cx="5965024" cy="3803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182"/>
        <p:cNvGrpSpPr/>
        <p:nvPr/>
      </p:nvGrpSpPr>
      <p:grpSpPr>
        <a:xfrm>
          <a:off x="0" y="0"/>
          <a:ext cx="0" cy="0"/>
          <a:chOff x="0" y="0"/>
          <a:chExt cx="0" cy="0"/>
        </a:xfrm>
      </p:grpSpPr>
      <p:pic>
        <p:nvPicPr>
          <p:cNvPr id="183" name="Google Shape;183;p20" descr="image.png"/>
          <p:cNvPicPr preferRelativeResize="0"/>
          <p:nvPr/>
        </p:nvPicPr>
        <p:blipFill rotWithShape="1">
          <a:blip r:embed="rId3">
            <a:alphaModFix/>
          </a:blip>
          <a:srcRect/>
          <a:stretch/>
        </p:blipFill>
        <p:spPr>
          <a:xfrm>
            <a:off x="0" y="0"/>
            <a:ext cx="12192000" cy="6858000"/>
          </a:xfrm>
          <a:prstGeom prst="rect">
            <a:avLst/>
          </a:prstGeom>
          <a:noFill/>
          <a:ln>
            <a:noFill/>
          </a:ln>
        </p:spPr>
      </p:pic>
      <p:graphicFrame>
        <p:nvGraphicFramePr>
          <p:cNvPr id="184" name="Google Shape;184;p20"/>
          <p:cNvGraphicFramePr/>
          <p:nvPr/>
        </p:nvGraphicFramePr>
        <p:xfrm>
          <a:off x="581025" y="2838450"/>
          <a:ext cx="11029950" cy="3009875"/>
        </p:xfrm>
        <a:graphic>
          <a:graphicData uri="http://schemas.openxmlformats.org/drawingml/2006/table">
            <a:tbl>
              <a:tblPr firstRow="1" bandRow="1">
                <a:noFill/>
                <a:tableStyleId>{CEEDA504-0B8D-40AD-8E11-24CBF1AECA1D}</a:tableStyleId>
              </a:tblPr>
              <a:tblGrid>
                <a:gridCol w="1556150">
                  <a:extLst>
                    <a:ext uri="{9D8B030D-6E8A-4147-A177-3AD203B41FA5}">
                      <a16:colId xmlns:a16="http://schemas.microsoft.com/office/drawing/2014/main" val="20000"/>
                    </a:ext>
                  </a:extLst>
                </a:gridCol>
                <a:gridCol w="2762250">
                  <a:extLst>
                    <a:ext uri="{9D8B030D-6E8A-4147-A177-3AD203B41FA5}">
                      <a16:colId xmlns:a16="http://schemas.microsoft.com/office/drawing/2014/main" val="20001"/>
                    </a:ext>
                  </a:extLst>
                </a:gridCol>
                <a:gridCol w="2139700">
                  <a:extLst>
                    <a:ext uri="{9D8B030D-6E8A-4147-A177-3AD203B41FA5}">
                      <a16:colId xmlns:a16="http://schemas.microsoft.com/office/drawing/2014/main" val="20002"/>
                    </a:ext>
                  </a:extLst>
                </a:gridCol>
                <a:gridCol w="1925825">
                  <a:extLst>
                    <a:ext uri="{9D8B030D-6E8A-4147-A177-3AD203B41FA5}">
                      <a16:colId xmlns:a16="http://schemas.microsoft.com/office/drawing/2014/main" val="20003"/>
                    </a:ext>
                  </a:extLst>
                </a:gridCol>
                <a:gridCol w="2646025">
                  <a:extLst>
                    <a:ext uri="{9D8B030D-6E8A-4147-A177-3AD203B41FA5}">
                      <a16:colId xmlns:a16="http://schemas.microsoft.com/office/drawing/2014/main" val="20004"/>
                    </a:ext>
                  </a:extLst>
                </a:gridCol>
              </a:tblGrid>
              <a:tr h="601975">
                <a:tc>
                  <a:txBody>
                    <a:bodyPr/>
                    <a:lstStyle/>
                    <a:p>
                      <a:pPr marL="0" marR="0" lvl="0" indent="0" algn="l" rtl="0">
                        <a:spcBef>
                          <a:spcPts val="0"/>
                        </a:spcBef>
                        <a:spcAft>
                          <a:spcPts val="0"/>
                        </a:spcAft>
                        <a:buNone/>
                      </a:pPr>
                      <a:r>
                        <a:rPr lang="en-US" sz="1500">
                          <a:solidFill>
                            <a:srgbClr val="CBD5E1"/>
                          </a:solidFill>
                          <a:latin typeface="Inter"/>
                          <a:ea typeface="Inter"/>
                          <a:cs typeface="Inter"/>
                          <a:sym typeface="Inter"/>
                        </a:rPr>
                        <a:t>등수</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CBD5E1"/>
                          </a:solidFill>
                          <a:latin typeface="Inter"/>
                          <a:ea typeface="Inter"/>
                          <a:cs typeface="Inter"/>
                          <a:sym typeface="Inter"/>
                        </a:rPr>
                        <a:t>실험체 명</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CBD5E1"/>
                          </a:solidFill>
                          <a:latin typeface="Inter"/>
                          <a:ea typeface="Inter"/>
                          <a:cs typeface="Inter"/>
                          <a:sym typeface="Inter"/>
                        </a:rPr>
                        <a:t>총</a:t>
                      </a:r>
                      <a:r>
                        <a:rPr lang="en-US" sz="1500" b="1" i="0" u="none" strike="noStrike" cap="none">
                          <a:solidFill>
                            <a:srgbClr val="CBD5E1"/>
                          </a:solidFill>
                          <a:latin typeface="Inter"/>
                          <a:ea typeface="Inter"/>
                          <a:cs typeface="Inter"/>
                          <a:sym typeface="Inter"/>
                        </a:rPr>
                        <a:t> RP</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CBD5E1"/>
                          </a:solidFill>
                          <a:latin typeface="Inter"/>
                          <a:ea typeface="Inter"/>
                          <a:cs typeface="Inter"/>
                          <a:sym typeface="Inter"/>
                        </a:rPr>
                        <a:t>평균</a:t>
                      </a:r>
                      <a:r>
                        <a:rPr lang="en-US" sz="1500" b="1" i="0" u="none" strike="noStrike" cap="none">
                          <a:solidFill>
                            <a:srgbClr val="CBD5E1"/>
                          </a:solidFill>
                          <a:latin typeface="Inter"/>
                          <a:ea typeface="Inter"/>
                          <a:cs typeface="Inter"/>
                          <a:sym typeface="Inter"/>
                        </a:rPr>
                        <a:t> RP</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solidFill>
                            <a:srgbClr val="CBD5E1"/>
                          </a:solidFill>
                          <a:latin typeface="Inter"/>
                          <a:ea typeface="Inter"/>
                          <a:cs typeface="Inter"/>
                          <a:sym typeface="Inter"/>
                        </a:rPr>
                        <a:t>랭킹에 든 횟수</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60197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1</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latin typeface="Inter"/>
                          <a:ea typeface="Inter"/>
                          <a:cs typeface="Inter"/>
                          <a:sym typeface="Inter"/>
                        </a:rPr>
                        <a:t>TEST1</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34,520</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8,630</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4</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197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2</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latin typeface="Inter"/>
                          <a:ea typeface="Inter"/>
                          <a:cs typeface="Inter"/>
                          <a:sym typeface="Inter"/>
                        </a:rPr>
                        <a:t>TEST2</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28,400</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7,100</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4</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0197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3</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a:latin typeface="Inter"/>
                          <a:ea typeface="Inter"/>
                          <a:cs typeface="Inter"/>
                          <a:sym typeface="Inter"/>
                        </a:rPr>
                        <a:t>TEST3</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15,200</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7,600</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2</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601975">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500" b="0" i="0" u="none" strike="noStrike" cap="none">
                          <a:latin typeface="Inter"/>
                          <a:ea typeface="Inter"/>
                          <a:cs typeface="Inter"/>
                          <a:sym typeface="Inter"/>
                        </a:rPr>
                        <a:t>...</a:t>
                      </a:r>
                      <a:endParaRPr/>
                    </a:p>
                  </a:txBody>
                  <a:tcPr marL="63500" marR="63500" marT="25400" marB="2540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85" name="Google Shape;185;p20"/>
          <p:cNvSpPr/>
          <p:nvPr/>
        </p:nvSpPr>
        <p:spPr>
          <a:xfrm>
            <a:off x="581025" y="3419475"/>
            <a:ext cx="1556146" cy="19050"/>
          </a:xfrm>
          <a:prstGeom prst="rect">
            <a:avLst/>
          </a:prstGeom>
          <a:solidFill>
            <a:srgbClr val="00FF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86" name="Google Shape;186;p20"/>
          <p:cNvSpPr/>
          <p:nvPr/>
        </p:nvSpPr>
        <p:spPr>
          <a:xfrm>
            <a:off x="2137171" y="3419475"/>
            <a:ext cx="2762250" cy="19050"/>
          </a:xfrm>
          <a:prstGeom prst="rect">
            <a:avLst/>
          </a:prstGeom>
          <a:solidFill>
            <a:srgbClr val="00FF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87" name="Google Shape;187;p20"/>
          <p:cNvSpPr/>
          <p:nvPr/>
        </p:nvSpPr>
        <p:spPr>
          <a:xfrm>
            <a:off x="4899421" y="3419475"/>
            <a:ext cx="2139701" cy="19050"/>
          </a:xfrm>
          <a:prstGeom prst="rect">
            <a:avLst/>
          </a:prstGeom>
          <a:solidFill>
            <a:srgbClr val="00FF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88" name="Google Shape;188;p20"/>
          <p:cNvSpPr/>
          <p:nvPr/>
        </p:nvSpPr>
        <p:spPr>
          <a:xfrm>
            <a:off x="7039123" y="3419475"/>
            <a:ext cx="1925835" cy="19050"/>
          </a:xfrm>
          <a:prstGeom prst="rect">
            <a:avLst/>
          </a:prstGeom>
          <a:solidFill>
            <a:srgbClr val="00FF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89" name="Google Shape;189;p20"/>
          <p:cNvSpPr/>
          <p:nvPr/>
        </p:nvSpPr>
        <p:spPr>
          <a:xfrm>
            <a:off x="8964959" y="3419475"/>
            <a:ext cx="2646015" cy="19050"/>
          </a:xfrm>
          <a:prstGeom prst="rect">
            <a:avLst/>
          </a:prstGeom>
          <a:solidFill>
            <a:srgbClr val="00FF4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0" name="Google Shape;190;p20"/>
          <p:cNvSpPr/>
          <p:nvPr/>
        </p:nvSpPr>
        <p:spPr>
          <a:xfrm>
            <a:off x="581025" y="4033837"/>
            <a:ext cx="1556146"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1" name="Google Shape;191;p20"/>
          <p:cNvSpPr/>
          <p:nvPr/>
        </p:nvSpPr>
        <p:spPr>
          <a:xfrm>
            <a:off x="2137171" y="4033837"/>
            <a:ext cx="27622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2" name="Google Shape;192;p20"/>
          <p:cNvSpPr/>
          <p:nvPr/>
        </p:nvSpPr>
        <p:spPr>
          <a:xfrm>
            <a:off x="4899421" y="4033837"/>
            <a:ext cx="2139701"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3" name="Google Shape;193;p20"/>
          <p:cNvSpPr/>
          <p:nvPr/>
        </p:nvSpPr>
        <p:spPr>
          <a:xfrm>
            <a:off x="7039123" y="4033837"/>
            <a:ext cx="192583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4" name="Google Shape;194;p20"/>
          <p:cNvSpPr/>
          <p:nvPr/>
        </p:nvSpPr>
        <p:spPr>
          <a:xfrm>
            <a:off x="8964959" y="4033837"/>
            <a:ext cx="264601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5" name="Google Shape;195;p20"/>
          <p:cNvSpPr/>
          <p:nvPr/>
        </p:nvSpPr>
        <p:spPr>
          <a:xfrm>
            <a:off x="581025" y="4633912"/>
            <a:ext cx="1556146"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6" name="Google Shape;196;p20"/>
          <p:cNvSpPr/>
          <p:nvPr/>
        </p:nvSpPr>
        <p:spPr>
          <a:xfrm>
            <a:off x="2137171" y="4633912"/>
            <a:ext cx="27622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7" name="Google Shape;197;p20"/>
          <p:cNvSpPr/>
          <p:nvPr/>
        </p:nvSpPr>
        <p:spPr>
          <a:xfrm>
            <a:off x="4899421" y="4633912"/>
            <a:ext cx="2139701"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8" name="Google Shape;198;p20"/>
          <p:cNvSpPr/>
          <p:nvPr/>
        </p:nvSpPr>
        <p:spPr>
          <a:xfrm>
            <a:off x="7039123" y="4633912"/>
            <a:ext cx="192583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199" name="Google Shape;199;p20"/>
          <p:cNvSpPr/>
          <p:nvPr/>
        </p:nvSpPr>
        <p:spPr>
          <a:xfrm>
            <a:off x="8964959" y="4633912"/>
            <a:ext cx="264601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0" name="Google Shape;200;p20"/>
          <p:cNvSpPr/>
          <p:nvPr/>
        </p:nvSpPr>
        <p:spPr>
          <a:xfrm>
            <a:off x="581025" y="5233987"/>
            <a:ext cx="1556146"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1" name="Google Shape;201;p20"/>
          <p:cNvSpPr/>
          <p:nvPr/>
        </p:nvSpPr>
        <p:spPr>
          <a:xfrm>
            <a:off x="2137171" y="5233987"/>
            <a:ext cx="27622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2" name="Google Shape;202;p20"/>
          <p:cNvSpPr/>
          <p:nvPr/>
        </p:nvSpPr>
        <p:spPr>
          <a:xfrm>
            <a:off x="4899421" y="5233987"/>
            <a:ext cx="2139701"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3" name="Google Shape;203;p20"/>
          <p:cNvSpPr/>
          <p:nvPr/>
        </p:nvSpPr>
        <p:spPr>
          <a:xfrm>
            <a:off x="7039123" y="5233987"/>
            <a:ext cx="192583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4" name="Google Shape;204;p20"/>
          <p:cNvSpPr/>
          <p:nvPr/>
        </p:nvSpPr>
        <p:spPr>
          <a:xfrm>
            <a:off x="8964959" y="5233987"/>
            <a:ext cx="264601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5" name="Google Shape;205;p20"/>
          <p:cNvSpPr/>
          <p:nvPr/>
        </p:nvSpPr>
        <p:spPr>
          <a:xfrm>
            <a:off x="581025" y="5834062"/>
            <a:ext cx="1556146"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6" name="Google Shape;206;p20"/>
          <p:cNvSpPr/>
          <p:nvPr/>
        </p:nvSpPr>
        <p:spPr>
          <a:xfrm>
            <a:off x="2137171" y="5834062"/>
            <a:ext cx="27622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7" name="Google Shape;207;p20"/>
          <p:cNvSpPr/>
          <p:nvPr/>
        </p:nvSpPr>
        <p:spPr>
          <a:xfrm>
            <a:off x="4899421" y="5834062"/>
            <a:ext cx="2139701"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8" name="Google Shape;208;p20"/>
          <p:cNvSpPr/>
          <p:nvPr/>
        </p:nvSpPr>
        <p:spPr>
          <a:xfrm>
            <a:off x="7039123" y="5834062"/>
            <a:ext cx="192583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09" name="Google Shape;209;p20"/>
          <p:cNvSpPr/>
          <p:nvPr/>
        </p:nvSpPr>
        <p:spPr>
          <a:xfrm>
            <a:off x="8964959" y="5834062"/>
            <a:ext cx="2646015"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
        <p:nvSpPr>
          <p:cNvPr id="210" name="Google Shape;210;p20"/>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멀티-시즌 랭크 데이터 표시방식</a:t>
            </a:r>
            <a:endParaRPr>
              <a:latin typeface="D2Coding" panose="020B0609020101020101" pitchFamily="49" charset="-127"/>
              <a:ea typeface="D2Coding" panose="020B0609020101020101" pitchFamily="49" charset="-127"/>
            </a:endParaRPr>
          </a:p>
        </p:txBody>
      </p:sp>
      <p:sp>
        <p:nvSpPr>
          <p:cNvPr id="211" name="Google Shape;211;p20"/>
          <p:cNvSpPr/>
          <p:nvPr/>
        </p:nvSpPr>
        <p:spPr>
          <a:xfrm>
            <a:off x="581025" y="1333500"/>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0505"/>
        </a:solidFill>
        <a:effectLst/>
      </p:bgPr>
    </p:bg>
    <p:spTree>
      <p:nvGrpSpPr>
        <p:cNvPr id="1" name="Shape 215"/>
        <p:cNvGrpSpPr/>
        <p:nvPr/>
      </p:nvGrpSpPr>
      <p:grpSpPr>
        <a:xfrm>
          <a:off x="0" y="0"/>
          <a:ext cx="0" cy="0"/>
          <a:chOff x="0" y="0"/>
          <a:chExt cx="0" cy="0"/>
        </a:xfrm>
      </p:grpSpPr>
      <p:pic>
        <p:nvPicPr>
          <p:cNvPr id="216" name="Google Shape;216;p21" descr="image.png"/>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217" name="Google Shape;217;p21"/>
          <p:cNvSpPr txBox="1"/>
          <p:nvPr/>
        </p:nvSpPr>
        <p:spPr>
          <a:xfrm>
            <a:off x="6381750" y="1881187"/>
            <a:ext cx="5490600" cy="2160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4" b="1">
                <a:solidFill>
                  <a:srgbClr val="FFFFFF"/>
                </a:solidFill>
                <a:latin typeface="D2Coding" panose="020B0609020101020101" pitchFamily="49" charset="-127"/>
                <a:ea typeface="D2Coding" panose="020B0609020101020101" pitchFamily="49" charset="-127"/>
                <a:cs typeface="Inter"/>
                <a:sym typeface="Inter"/>
              </a:rPr>
              <a:t>자세한 통계</a:t>
            </a:r>
            <a:endParaRPr>
              <a:latin typeface="D2Coding" panose="020B0609020101020101" pitchFamily="49" charset="-127"/>
              <a:ea typeface="D2Coding" panose="020B0609020101020101" pitchFamily="49" charset="-127"/>
            </a:endParaRPr>
          </a:p>
        </p:txBody>
      </p:sp>
      <p:sp>
        <p:nvSpPr>
          <p:cNvPr id="218" name="Google Shape;218;p21"/>
          <p:cNvSpPr txBox="1"/>
          <p:nvPr/>
        </p:nvSpPr>
        <p:spPr>
          <a:xfrm>
            <a:off x="6381750" y="2290762"/>
            <a:ext cx="52293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getuser.c </a:t>
            </a:r>
            <a:r>
              <a:rPr lang="en-US" sz="1500">
                <a:solidFill>
                  <a:srgbClr val="CBD5E1"/>
                </a:solidFill>
                <a:latin typeface="D2Coding" panose="020B0609020101020101" pitchFamily="49" charset="-127"/>
                <a:ea typeface="D2Coding" panose="020B0609020101020101" pitchFamily="49" charset="-127"/>
                <a:cs typeface="Inter"/>
                <a:sym typeface="Inter"/>
              </a:rPr>
              <a:t>모듈은</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a:t>
            </a:r>
            <a:r>
              <a:rPr lang="en-US" sz="1500">
                <a:solidFill>
                  <a:srgbClr val="CBD5E1"/>
                </a:solidFill>
                <a:latin typeface="D2Coding" panose="020B0609020101020101" pitchFamily="49" charset="-127"/>
                <a:ea typeface="D2Coding" panose="020B0609020101020101" pitchFamily="49" charset="-127"/>
                <a:cs typeface="Inter"/>
                <a:sym typeface="Inter"/>
              </a:rPr>
              <a:t>각 유저별 개인통계를 자세하게 보여주는 역할을 한다.</a:t>
            </a:r>
            <a:endParaRPr>
              <a:latin typeface="D2Coding" panose="020B0609020101020101" pitchFamily="49" charset="-127"/>
              <a:ea typeface="D2Coding" panose="020B0609020101020101" pitchFamily="49" charset="-127"/>
            </a:endParaRPr>
          </a:p>
        </p:txBody>
      </p:sp>
      <p:sp>
        <p:nvSpPr>
          <p:cNvPr id="219" name="Google Shape;219;p21"/>
          <p:cNvSpPr txBox="1"/>
          <p:nvPr/>
        </p:nvSpPr>
        <p:spPr>
          <a:xfrm>
            <a:off x="7048500" y="3414712"/>
            <a:ext cx="45624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티어 계산 : mmr(RP)을 받아올떄 마다 여러 조건들을 통해서 어디 티어인지 계산을 한다</a:t>
            </a:r>
            <a:endParaRPr>
              <a:latin typeface="D2Coding" panose="020B0609020101020101" pitchFamily="49" charset="-127"/>
              <a:ea typeface="D2Coding" panose="020B0609020101020101" pitchFamily="49" charset="-127"/>
            </a:endParaRPr>
          </a:p>
        </p:txBody>
      </p:sp>
      <p:sp>
        <p:nvSpPr>
          <p:cNvPr id="220" name="Google Shape;220;p21"/>
          <p:cNvSpPr txBox="1"/>
          <p:nvPr/>
        </p:nvSpPr>
        <p:spPr>
          <a:xfrm>
            <a:off x="7048500" y="4519612"/>
            <a:ext cx="4562400" cy="1107996"/>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실험체 매핑</a:t>
            </a:r>
            <a:r>
              <a:rPr lang="en-US" sz="1500" b="1" i="0" u="none" strike="noStrike" cap="none">
                <a:solidFill>
                  <a:srgbClr val="CBD5E1"/>
                </a:solidFill>
                <a:latin typeface="D2Coding" panose="020B0609020101020101" pitchFamily="49" charset="-127"/>
                <a:ea typeface="D2Coding" panose="020B0609020101020101" pitchFamily="49" charset="-127"/>
                <a:cs typeface="Inter"/>
                <a:sym typeface="Inter"/>
              </a:rPr>
              <a:t>:</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subjects.json </a:t>
            </a:r>
            <a:r>
              <a:rPr lang="en-US" sz="1500">
                <a:solidFill>
                  <a:srgbClr val="CBD5E1"/>
                </a:solidFill>
                <a:latin typeface="D2Coding" panose="020B0609020101020101" pitchFamily="49" charset="-127"/>
                <a:ea typeface="D2Coding" panose="020B0609020101020101" pitchFamily="49" charset="-127"/>
                <a:cs typeface="Inter"/>
                <a:sym typeface="Inter"/>
              </a:rPr>
              <a:t>에서 실험체 코드별 실험체 이름을 가져와 주력 실험체 3명의 통계에서 이름을 찾아 표시하는데데 사용된다</a:t>
            </a:r>
            <a:endParaRPr>
              <a:latin typeface="D2Coding" panose="020B0609020101020101" pitchFamily="49" charset="-127"/>
              <a:ea typeface="D2Coding" panose="020B0609020101020101" pitchFamily="49" charset="-127"/>
            </a:endParaRPr>
          </a:p>
        </p:txBody>
      </p:sp>
      <p:sp>
        <p:nvSpPr>
          <p:cNvPr id="221" name="Google Shape;221;p21"/>
          <p:cNvSpPr txBox="1"/>
          <p:nvPr/>
        </p:nvSpPr>
        <p:spPr>
          <a:xfrm>
            <a:off x="7048500" y="5624512"/>
            <a:ext cx="4562400" cy="738664"/>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None/>
            </a:pPr>
            <a:r>
              <a:rPr lang="en-US" sz="1500" b="1">
                <a:solidFill>
                  <a:srgbClr val="CBD5E1"/>
                </a:solidFill>
                <a:latin typeface="D2Coding" panose="020B0609020101020101" pitchFamily="49" charset="-127"/>
                <a:ea typeface="D2Coding" panose="020B0609020101020101" pitchFamily="49" charset="-127"/>
                <a:cs typeface="Inter"/>
                <a:sym typeface="Inter"/>
              </a:rPr>
              <a:t>통계</a:t>
            </a:r>
            <a:r>
              <a:rPr lang="en-US" sz="1500" b="1" i="0" u="none" strike="noStrike" cap="none">
                <a:solidFill>
                  <a:srgbClr val="CBD5E1"/>
                </a:solidFill>
                <a:latin typeface="D2Coding" panose="020B0609020101020101" pitchFamily="49" charset="-127"/>
                <a:ea typeface="D2Coding" panose="020B0609020101020101" pitchFamily="49" charset="-127"/>
                <a:cs typeface="Inter"/>
                <a:sym typeface="Inter"/>
              </a:rPr>
              <a:t>:</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a:t>
            </a:r>
            <a:r>
              <a:rPr lang="en-US" sz="1500">
                <a:solidFill>
                  <a:srgbClr val="CBD5E1"/>
                </a:solidFill>
                <a:latin typeface="D2Coding" panose="020B0609020101020101" pitchFamily="49" charset="-127"/>
                <a:ea typeface="D2Coding" panose="020B0609020101020101" pitchFamily="49" charset="-127"/>
                <a:cs typeface="Inter"/>
                <a:sym typeface="Inter"/>
              </a:rPr>
              <a:t>승률 </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a:t>
            </a:r>
            <a:r>
              <a:rPr lang="en-US" sz="1500">
                <a:solidFill>
                  <a:srgbClr val="CBD5E1"/>
                </a:solidFill>
                <a:latin typeface="D2Coding" panose="020B0609020101020101" pitchFamily="49" charset="-127"/>
                <a:ea typeface="D2Coding" panose="020B0609020101020101" pitchFamily="49" charset="-127"/>
                <a:cs typeface="Inter"/>
                <a:sym typeface="Inter"/>
              </a:rPr>
              <a:t>3등 이상 비율</a:t>
            </a:r>
            <a:r>
              <a:rPr lang="en-US" sz="1500" b="0" i="0" u="none" strike="noStrike" cap="none">
                <a:solidFill>
                  <a:srgbClr val="CBD5E1"/>
                </a:solidFill>
                <a:latin typeface="D2Coding" panose="020B0609020101020101" pitchFamily="49" charset="-127"/>
                <a:ea typeface="D2Coding" panose="020B0609020101020101" pitchFamily="49" charset="-127"/>
                <a:cs typeface="Inter"/>
                <a:sym typeface="Inter"/>
              </a:rPr>
              <a:t> </a:t>
            </a:r>
            <a:r>
              <a:rPr lang="en-US" sz="1500">
                <a:solidFill>
                  <a:srgbClr val="CBD5E1"/>
                </a:solidFill>
                <a:latin typeface="D2Coding" panose="020B0609020101020101" pitchFamily="49" charset="-127"/>
                <a:ea typeface="D2Coding" panose="020B0609020101020101" pitchFamily="49" charset="-127"/>
                <a:cs typeface="Inter"/>
                <a:sym typeface="Inter"/>
              </a:rPr>
              <a:t>그리고 평균 등수도 반환한다</a:t>
            </a:r>
            <a:endParaRPr>
              <a:latin typeface="D2Coding" panose="020B0609020101020101" pitchFamily="49" charset="-127"/>
              <a:ea typeface="D2Coding" panose="020B0609020101020101" pitchFamily="49" charset="-127"/>
            </a:endParaRPr>
          </a:p>
        </p:txBody>
      </p:sp>
      <p:sp>
        <p:nvSpPr>
          <p:cNvPr id="222" name="Google Shape;222;p21"/>
          <p:cNvSpPr txBox="1"/>
          <p:nvPr/>
        </p:nvSpPr>
        <p:spPr>
          <a:xfrm>
            <a:off x="581025" y="581025"/>
            <a:ext cx="115815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600" b="1">
                <a:solidFill>
                  <a:srgbClr val="FFFFFF"/>
                </a:solidFill>
                <a:latin typeface="D2Coding" panose="020B0609020101020101" pitchFamily="49" charset="-127"/>
                <a:ea typeface="D2Coding" panose="020B0609020101020101" pitchFamily="49" charset="-127"/>
                <a:cs typeface="Inter"/>
                <a:sym typeface="Inter"/>
              </a:rPr>
              <a:t>유저별 통계</a:t>
            </a:r>
            <a:endParaRPr>
              <a:latin typeface="D2Coding" panose="020B0609020101020101" pitchFamily="49" charset="-127"/>
              <a:ea typeface="D2Coding" panose="020B0609020101020101" pitchFamily="49" charset="-127"/>
            </a:endParaRPr>
          </a:p>
        </p:txBody>
      </p:sp>
      <p:sp>
        <p:nvSpPr>
          <p:cNvPr id="223" name="Google Shape;223;p21"/>
          <p:cNvSpPr/>
          <p:nvPr/>
        </p:nvSpPr>
        <p:spPr>
          <a:xfrm>
            <a:off x="581025" y="1333500"/>
            <a:ext cx="11029950" cy="9525"/>
          </a:xfrm>
          <a:prstGeom prst="rect">
            <a:avLst/>
          </a:prstGeom>
          <a:solidFill>
            <a:srgbClr val="33333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D2Coding" panose="020B0609020101020101" pitchFamily="49" charset="-127"/>
              <a:ea typeface="D2Coding" panose="020B0609020101020101" pitchFamily="49" charset="-127"/>
              <a:cs typeface="Calibri"/>
              <a:sym typeface="Calibri"/>
            </a:endParaRPr>
          </a:p>
        </p:txBody>
      </p:sp>
      <p:pic>
        <p:nvPicPr>
          <p:cNvPr id="224" name="Google Shape;224;p21" descr="image.png"/>
          <p:cNvPicPr preferRelativeResize="0"/>
          <p:nvPr/>
        </p:nvPicPr>
        <p:blipFill rotWithShape="1">
          <a:blip r:embed="rId4">
            <a:alphaModFix/>
          </a:blip>
          <a:srcRect/>
          <a:stretch/>
        </p:blipFill>
        <p:spPr>
          <a:xfrm>
            <a:off x="6762750" y="3414712"/>
            <a:ext cx="114300" cy="200025"/>
          </a:xfrm>
          <a:prstGeom prst="rect">
            <a:avLst/>
          </a:prstGeom>
          <a:noFill/>
          <a:ln>
            <a:noFill/>
          </a:ln>
        </p:spPr>
      </p:pic>
      <p:pic>
        <p:nvPicPr>
          <p:cNvPr id="225" name="Google Shape;225;p21" descr="image.png"/>
          <p:cNvPicPr preferRelativeResize="0"/>
          <p:nvPr/>
        </p:nvPicPr>
        <p:blipFill rotWithShape="1">
          <a:blip r:embed="rId4">
            <a:alphaModFix/>
          </a:blip>
          <a:srcRect/>
          <a:stretch/>
        </p:blipFill>
        <p:spPr>
          <a:xfrm>
            <a:off x="6762750" y="4519612"/>
            <a:ext cx="114300" cy="200025"/>
          </a:xfrm>
          <a:prstGeom prst="rect">
            <a:avLst/>
          </a:prstGeom>
          <a:noFill/>
          <a:ln>
            <a:noFill/>
          </a:ln>
        </p:spPr>
      </p:pic>
      <p:pic>
        <p:nvPicPr>
          <p:cNvPr id="226" name="Google Shape;226;p21" descr="image.png"/>
          <p:cNvPicPr preferRelativeResize="0"/>
          <p:nvPr/>
        </p:nvPicPr>
        <p:blipFill rotWithShape="1">
          <a:blip r:embed="rId4">
            <a:alphaModFix/>
          </a:blip>
          <a:srcRect/>
          <a:stretch/>
        </p:blipFill>
        <p:spPr>
          <a:xfrm>
            <a:off x="6762750" y="5624512"/>
            <a:ext cx="114300" cy="200025"/>
          </a:xfrm>
          <a:prstGeom prst="rect">
            <a:avLst/>
          </a:prstGeom>
          <a:noFill/>
          <a:ln>
            <a:noFill/>
          </a:ln>
        </p:spPr>
      </p:pic>
      <p:pic>
        <p:nvPicPr>
          <p:cNvPr id="227" name="Google Shape;227;p21"/>
          <p:cNvPicPr preferRelativeResize="0"/>
          <p:nvPr/>
        </p:nvPicPr>
        <p:blipFill>
          <a:blip r:embed="rId5">
            <a:alphaModFix/>
          </a:blip>
          <a:stretch>
            <a:fillRect/>
          </a:stretch>
        </p:blipFill>
        <p:spPr>
          <a:xfrm>
            <a:off x="1471125" y="1763625"/>
            <a:ext cx="2741800" cy="421660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1673</Words>
  <Application>Microsoft Office PowerPoint</Application>
  <PresentationFormat>Widescreen</PresentationFormat>
  <Paragraphs>216</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D2Coding</vt:lpstr>
      <vt:lpstr>Calibri</vt:lpstr>
      <vt:lpstr>Arial</vt:lpstr>
      <vt:lpstr>Inter</vt:lpstr>
      <vt:lpstr>Inter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최용준</cp:lastModifiedBy>
  <cp:revision>3</cp:revision>
  <dcterms:modified xsi:type="dcterms:W3CDTF">2025-11-30T11:58:43Z</dcterms:modified>
</cp:coreProperties>
</file>